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2" r:id="rId5"/>
    <p:sldId id="303" r:id="rId6"/>
    <p:sldId id="259" r:id="rId7"/>
    <p:sldId id="262" r:id="rId8"/>
    <p:sldId id="261" r:id="rId9"/>
    <p:sldId id="278" r:id="rId10"/>
    <p:sldId id="264" r:id="rId11"/>
    <p:sldId id="281" r:id="rId12"/>
    <p:sldId id="282" r:id="rId13"/>
    <p:sldId id="280" r:id="rId14"/>
    <p:sldId id="267" r:id="rId15"/>
    <p:sldId id="266" r:id="rId16"/>
    <p:sldId id="265" r:id="rId17"/>
    <p:sldId id="268" r:id="rId18"/>
    <p:sldId id="269" r:id="rId19"/>
    <p:sldId id="270" r:id="rId20"/>
    <p:sldId id="271" r:id="rId21"/>
    <p:sldId id="272" r:id="rId22"/>
    <p:sldId id="279" r:id="rId23"/>
    <p:sldId id="284" r:id="rId24"/>
    <p:sldId id="285" r:id="rId25"/>
    <p:sldId id="290" r:id="rId26"/>
    <p:sldId id="288" r:id="rId27"/>
    <p:sldId id="287" r:id="rId28"/>
    <p:sldId id="289" r:id="rId29"/>
    <p:sldId id="275" r:id="rId30"/>
    <p:sldId id="276" r:id="rId31"/>
    <p:sldId id="277" r:id="rId32"/>
    <p:sldId id="291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295" r:id="rId42"/>
    <p:sldId id="301" r:id="rId43"/>
    <p:sldId id="260" r:id="rId4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FF00"/>
    <a:srgbClr val="99FF66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9A148B-8CA5-494B-968F-8BDCC2CDA322}" type="doc">
      <dgm:prSet loTypeId="urn:microsoft.com/office/officeart/2005/8/layout/process3" loCatId="process" qsTypeId="urn:microsoft.com/office/officeart/2005/8/quickstyle/3d1" qsCatId="3D" csTypeId="urn:microsoft.com/office/officeart/2005/8/colors/accent1_2#1" csCatId="accent1" phldr="1"/>
      <dgm:spPr/>
      <dgm:t>
        <a:bodyPr/>
        <a:lstStyle/>
        <a:p>
          <a:endParaRPr lang="zh-TW" altLang="en-US"/>
        </a:p>
      </dgm:t>
    </dgm:pt>
    <dgm:pt modelId="{88B1D063-E43A-488C-82EA-E1595326AE94}">
      <dgm:prSet phldrT="[文字]"/>
      <dgm:spPr/>
      <dgm:t>
        <a:bodyPr/>
        <a:lstStyle/>
        <a:p>
          <a:r>
            <a:rPr lang="en-US" altLang="zh-TW" dirty="0" smtClean="0"/>
            <a:t>Background</a:t>
          </a:r>
          <a:endParaRPr lang="zh-TW" altLang="en-US" dirty="0"/>
        </a:p>
      </dgm:t>
    </dgm:pt>
    <dgm:pt modelId="{F88A5015-0127-4A62-A987-6D111A285390}" type="parTrans" cxnId="{110CDDAF-0B19-4E5A-BA04-3014281561B9}">
      <dgm:prSet/>
      <dgm:spPr/>
      <dgm:t>
        <a:bodyPr/>
        <a:lstStyle/>
        <a:p>
          <a:endParaRPr lang="zh-TW" altLang="en-US"/>
        </a:p>
      </dgm:t>
    </dgm:pt>
    <dgm:pt modelId="{1B953C0D-6361-4567-82BC-03A2027F5A84}" type="sibTrans" cxnId="{110CDDAF-0B19-4E5A-BA04-3014281561B9}">
      <dgm:prSet/>
      <dgm:spPr/>
      <dgm:t>
        <a:bodyPr/>
        <a:lstStyle/>
        <a:p>
          <a:endParaRPr lang="zh-TW" altLang="en-US"/>
        </a:p>
      </dgm:t>
    </dgm:pt>
    <dgm:pt modelId="{9C2B9CE3-89C5-4BCF-892E-14E0A5562403}">
      <dgm:prSet phldrT="[文字]" custT="1"/>
      <dgm:spPr/>
      <dgm:t>
        <a:bodyPr/>
        <a:lstStyle/>
        <a:p>
          <a:r>
            <a:rPr lang="en-US" altLang="zh-TW" sz="1600" dirty="0" smtClean="0"/>
            <a:t>Tables</a:t>
          </a:r>
          <a:endParaRPr lang="zh-TW" altLang="en-US" sz="1600" dirty="0"/>
        </a:p>
      </dgm:t>
    </dgm:pt>
    <dgm:pt modelId="{F1A0B328-FC54-46D9-B4DA-AEB7EBDBEEDB}" type="parTrans" cxnId="{D98A9D6D-DDF4-4C09-9DB3-37B221304E51}">
      <dgm:prSet/>
      <dgm:spPr/>
      <dgm:t>
        <a:bodyPr/>
        <a:lstStyle/>
        <a:p>
          <a:endParaRPr lang="zh-TW" altLang="en-US"/>
        </a:p>
      </dgm:t>
    </dgm:pt>
    <dgm:pt modelId="{059D2ACA-2A2C-4810-A0ED-F468E6A58837}" type="sibTrans" cxnId="{D98A9D6D-DDF4-4C09-9DB3-37B221304E51}">
      <dgm:prSet/>
      <dgm:spPr/>
      <dgm:t>
        <a:bodyPr/>
        <a:lstStyle/>
        <a:p>
          <a:endParaRPr lang="zh-TW" altLang="en-US"/>
        </a:p>
      </dgm:t>
    </dgm:pt>
    <dgm:pt modelId="{16B527AD-FCB6-4951-BE57-617EE7C099D2}">
      <dgm:prSet phldrT="[文字]"/>
      <dgm:spPr/>
      <dgm:t>
        <a:bodyPr/>
        <a:lstStyle/>
        <a:p>
          <a:r>
            <a:rPr lang="en-US" altLang="zh-TW" dirty="0" smtClean="0"/>
            <a:t>Stage 1</a:t>
          </a:r>
          <a:endParaRPr lang="zh-TW" altLang="en-US" dirty="0"/>
        </a:p>
      </dgm:t>
    </dgm:pt>
    <dgm:pt modelId="{3E6909A2-BF87-481B-BA48-82E5BBE1A729}" type="parTrans" cxnId="{5D7E7F06-BE13-4555-9C47-9781E811FE57}">
      <dgm:prSet/>
      <dgm:spPr/>
      <dgm:t>
        <a:bodyPr/>
        <a:lstStyle/>
        <a:p>
          <a:endParaRPr lang="zh-TW" altLang="en-US"/>
        </a:p>
      </dgm:t>
    </dgm:pt>
    <dgm:pt modelId="{E201179A-248C-4AEE-963C-3CDF6470431E}" type="sibTrans" cxnId="{5D7E7F06-BE13-4555-9C47-9781E811FE57}">
      <dgm:prSet/>
      <dgm:spPr/>
      <dgm:t>
        <a:bodyPr/>
        <a:lstStyle/>
        <a:p>
          <a:endParaRPr lang="zh-TW" altLang="en-US"/>
        </a:p>
      </dgm:t>
    </dgm:pt>
    <dgm:pt modelId="{B8087679-08EC-4F07-92D4-26D2857BA66C}">
      <dgm:prSet phldrT="[文字]" custT="1"/>
      <dgm:spPr/>
      <dgm:t>
        <a:bodyPr/>
        <a:lstStyle/>
        <a:p>
          <a:r>
            <a:rPr lang="en-US" altLang="zh-TW" sz="1600" dirty="0" smtClean="0"/>
            <a:t>Programs</a:t>
          </a:r>
          <a:endParaRPr lang="zh-TW" altLang="en-US" sz="1600" dirty="0"/>
        </a:p>
      </dgm:t>
    </dgm:pt>
    <dgm:pt modelId="{6AB8679B-F968-4D05-97E2-7459CC5EA414}" type="parTrans" cxnId="{7B1C4757-7845-4B59-8478-95466CEE968A}">
      <dgm:prSet/>
      <dgm:spPr/>
      <dgm:t>
        <a:bodyPr/>
        <a:lstStyle/>
        <a:p>
          <a:endParaRPr lang="zh-TW" altLang="en-US"/>
        </a:p>
      </dgm:t>
    </dgm:pt>
    <dgm:pt modelId="{0BB64B6F-245D-41FA-83E1-9E4738F5A9D6}" type="sibTrans" cxnId="{7B1C4757-7845-4B59-8478-95466CEE968A}">
      <dgm:prSet/>
      <dgm:spPr/>
      <dgm:t>
        <a:bodyPr/>
        <a:lstStyle/>
        <a:p>
          <a:endParaRPr lang="zh-TW" altLang="en-US"/>
        </a:p>
      </dgm:t>
    </dgm:pt>
    <dgm:pt modelId="{A7BABDD1-8DE8-4CBB-BA1B-8633749EEDC1}">
      <dgm:prSet phldrT="[文字]"/>
      <dgm:spPr/>
      <dgm:t>
        <a:bodyPr/>
        <a:lstStyle/>
        <a:p>
          <a:r>
            <a:rPr lang="en-US" altLang="zh-TW" dirty="0" smtClean="0"/>
            <a:t>Stage 2</a:t>
          </a:r>
          <a:endParaRPr lang="zh-TW" altLang="en-US" dirty="0"/>
        </a:p>
      </dgm:t>
    </dgm:pt>
    <dgm:pt modelId="{128F43CF-E393-454A-97F7-997E4EC90E10}" type="parTrans" cxnId="{F69F42D3-6535-44AD-9D15-1F9FB2584D95}">
      <dgm:prSet/>
      <dgm:spPr/>
      <dgm:t>
        <a:bodyPr/>
        <a:lstStyle/>
        <a:p>
          <a:endParaRPr lang="zh-TW" altLang="en-US"/>
        </a:p>
      </dgm:t>
    </dgm:pt>
    <dgm:pt modelId="{D770F94F-6A5E-4DA5-AA05-391535ECDE8A}" type="sibTrans" cxnId="{F69F42D3-6535-44AD-9D15-1F9FB2584D95}">
      <dgm:prSet/>
      <dgm:spPr/>
      <dgm:t>
        <a:bodyPr/>
        <a:lstStyle/>
        <a:p>
          <a:endParaRPr lang="zh-TW" altLang="en-US"/>
        </a:p>
      </dgm:t>
    </dgm:pt>
    <dgm:pt modelId="{ACE611F0-BF37-49A8-8A78-310F689DA4EF}">
      <dgm:prSet phldrT="[文字]" custT="1"/>
      <dgm:spPr/>
      <dgm:t>
        <a:bodyPr/>
        <a:lstStyle/>
        <a:p>
          <a:r>
            <a:rPr lang="en-US" altLang="zh-TW" sz="1600" dirty="0" smtClean="0"/>
            <a:t>Programs</a:t>
          </a:r>
          <a:endParaRPr lang="zh-TW" altLang="en-US" sz="1600" dirty="0"/>
        </a:p>
      </dgm:t>
    </dgm:pt>
    <dgm:pt modelId="{5EBB468C-919B-452E-9D44-DA01BCF80F06}" type="parTrans" cxnId="{D36911D0-FC9D-4F6F-8035-2B815A5CC7B5}">
      <dgm:prSet/>
      <dgm:spPr/>
      <dgm:t>
        <a:bodyPr/>
        <a:lstStyle/>
        <a:p>
          <a:endParaRPr lang="zh-TW" altLang="en-US"/>
        </a:p>
      </dgm:t>
    </dgm:pt>
    <dgm:pt modelId="{E7AACA4B-A88C-4E26-A6F0-FDE5D0AC4007}" type="sibTrans" cxnId="{D36911D0-FC9D-4F6F-8035-2B815A5CC7B5}">
      <dgm:prSet/>
      <dgm:spPr/>
      <dgm:t>
        <a:bodyPr/>
        <a:lstStyle/>
        <a:p>
          <a:endParaRPr lang="zh-TW" altLang="en-US"/>
        </a:p>
      </dgm:t>
    </dgm:pt>
    <dgm:pt modelId="{08552736-8370-4456-972B-F4332DA0796E}">
      <dgm:prSet phldrT="[文字]" custT="1"/>
      <dgm:spPr/>
      <dgm:t>
        <a:bodyPr/>
        <a:lstStyle/>
        <a:p>
          <a:r>
            <a:rPr lang="en-US" altLang="zh-TW" sz="1600" dirty="0" smtClean="0"/>
            <a:t>Active Screen</a:t>
          </a:r>
          <a:endParaRPr lang="zh-TW" altLang="en-US" sz="1600" dirty="0"/>
        </a:p>
      </dgm:t>
    </dgm:pt>
    <dgm:pt modelId="{955F7242-7F62-467A-BD76-FB1B1827BED2}" type="parTrans" cxnId="{265669B9-99D4-44EB-987B-339463FBEB58}">
      <dgm:prSet/>
      <dgm:spPr/>
      <dgm:t>
        <a:bodyPr/>
        <a:lstStyle/>
        <a:p>
          <a:endParaRPr lang="zh-TW" altLang="en-US"/>
        </a:p>
      </dgm:t>
    </dgm:pt>
    <dgm:pt modelId="{D9DAA707-7913-48E4-ACCB-479B64CB212E}" type="sibTrans" cxnId="{265669B9-99D4-44EB-987B-339463FBEB58}">
      <dgm:prSet/>
      <dgm:spPr/>
      <dgm:t>
        <a:bodyPr/>
        <a:lstStyle/>
        <a:p>
          <a:endParaRPr lang="zh-TW" altLang="en-US"/>
        </a:p>
      </dgm:t>
    </dgm:pt>
    <dgm:pt modelId="{E6278A02-9E90-45DA-9D75-977099F763FF}">
      <dgm:prSet phldrT="[文字]" custT="1"/>
      <dgm:spPr/>
      <dgm:t>
        <a:bodyPr/>
        <a:lstStyle/>
        <a:p>
          <a:r>
            <a:rPr lang="en-US" altLang="zh-TW" sz="1600" dirty="0" smtClean="0"/>
            <a:t>Waiting Screen</a:t>
          </a:r>
          <a:endParaRPr lang="zh-TW" altLang="en-US" sz="1600" dirty="0"/>
        </a:p>
      </dgm:t>
    </dgm:pt>
    <dgm:pt modelId="{7AD9737C-35FF-4CEC-803F-D76B52659806}" type="parTrans" cxnId="{D6D6A16A-0E25-4FC1-9C47-AC126DC6774C}">
      <dgm:prSet/>
      <dgm:spPr/>
      <dgm:t>
        <a:bodyPr/>
        <a:lstStyle/>
        <a:p>
          <a:endParaRPr lang="zh-TW" altLang="en-US"/>
        </a:p>
      </dgm:t>
    </dgm:pt>
    <dgm:pt modelId="{3A0325D6-05E5-498F-906B-B740C17DF294}" type="sibTrans" cxnId="{D6D6A16A-0E25-4FC1-9C47-AC126DC6774C}">
      <dgm:prSet/>
      <dgm:spPr/>
      <dgm:t>
        <a:bodyPr/>
        <a:lstStyle/>
        <a:p>
          <a:endParaRPr lang="zh-TW" altLang="en-US"/>
        </a:p>
      </dgm:t>
    </dgm:pt>
    <dgm:pt modelId="{B2E2C297-F311-4240-B395-2B83329E3924}">
      <dgm:prSet phldrT="[文字]" custT="1"/>
      <dgm:spPr/>
      <dgm:t>
        <a:bodyPr/>
        <a:lstStyle/>
        <a:p>
          <a:r>
            <a:rPr lang="en-US" altLang="zh-TW" sz="1600" dirty="0" smtClean="0"/>
            <a:t>Active Screen</a:t>
          </a:r>
          <a:endParaRPr lang="zh-TW" altLang="en-US" sz="1600" dirty="0"/>
        </a:p>
      </dgm:t>
    </dgm:pt>
    <dgm:pt modelId="{A2443BDF-19F2-4BE8-A30C-FEB85EA5E11D}" type="parTrans" cxnId="{B128A6ED-09DC-4185-9CE5-C9CC90CEB0E8}">
      <dgm:prSet/>
      <dgm:spPr/>
      <dgm:t>
        <a:bodyPr/>
        <a:lstStyle/>
        <a:p>
          <a:endParaRPr lang="zh-TW" altLang="en-US"/>
        </a:p>
      </dgm:t>
    </dgm:pt>
    <dgm:pt modelId="{FC95EAAF-1609-488A-8C1B-7A04B11D395A}" type="sibTrans" cxnId="{B128A6ED-09DC-4185-9CE5-C9CC90CEB0E8}">
      <dgm:prSet/>
      <dgm:spPr/>
      <dgm:t>
        <a:bodyPr/>
        <a:lstStyle/>
        <a:p>
          <a:endParaRPr lang="zh-TW" altLang="en-US"/>
        </a:p>
      </dgm:t>
    </dgm:pt>
    <dgm:pt modelId="{8FF8C6BD-2C61-4DEF-99F6-74EEFC3D441F}">
      <dgm:prSet phldrT="[文字]" custT="1"/>
      <dgm:spPr/>
      <dgm:t>
        <a:bodyPr/>
        <a:lstStyle/>
        <a:p>
          <a:r>
            <a:rPr lang="en-US" altLang="zh-TW" sz="1600" dirty="0" smtClean="0"/>
            <a:t>Waiting Screen</a:t>
          </a:r>
          <a:endParaRPr lang="zh-TW" altLang="en-US" sz="1600" dirty="0"/>
        </a:p>
      </dgm:t>
    </dgm:pt>
    <dgm:pt modelId="{9F8E6E9C-ACC9-4E07-8029-4C6DFA1632E5}" type="parTrans" cxnId="{BDC3CFCB-31CB-426A-AAAB-5E4153F6D93A}">
      <dgm:prSet/>
      <dgm:spPr/>
      <dgm:t>
        <a:bodyPr/>
        <a:lstStyle/>
        <a:p>
          <a:endParaRPr lang="zh-TW" altLang="en-US"/>
        </a:p>
      </dgm:t>
    </dgm:pt>
    <dgm:pt modelId="{B033A7F6-B73C-407C-B7EA-2029F6F18FFB}" type="sibTrans" cxnId="{BDC3CFCB-31CB-426A-AAAB-5E4153F6D93A}">
      <dgm:prSet/>
      <dgm:spPr/>
      <dgm:t>
        <a:bodyPr/>
        <a:lstStyle/>
        <a:p>
          <a:endParaRPr lang="zh-TW" altLang="en-US"/>
        </a:p>
      </dgm:t>
    </dgm:pt>
    <dgm:pt modelId="{066704CE-C6E3-46D2-BB6C-EFC0FBFD633B}">
      <dgm:prSet phldrT="[文字]"/>
      <dgm:spPr/>
      <dgm:t>
        <a:bodyPr/>
        <a:lstStyle/>
        <a:p>
          <a:r>
            <a:rPr lang="en-US" altLang="zh-TW" dirty="0" smtClean="0"/>
            <a:t>…</a:t>
          </a:r>
          <a:endParaRPr lang="zh-TW" altLang="en-US" dirty="0"/>
        </a:p>
      </dgm:t>
    </dgm:pt>
    <dgm:pt modelId="{F15DA60B-01C0-43EC-9C87-714334F9485C}" type="parTrans" cxnId="{FEC105C5-7C5D-4827-B250-F2A09A28A493}">
      <dgm:prSet/>
      <dgm:spPr/>
      <dgm:t>
        <a:bodyPr/>
        <a:lstStyle/>
        <a:p>
          <a:endParaRPr lang="zh-TW" altLang="en-US"/>
        </a:p>
      </dgm:t>
    </dgm:pt>
    <dgm:pt modelId="{3831132A-2F98-445E-A92C-4EB280DE616F}" type="sibTrans" cxnId="{FEC105C5-7C5D-4827-B250-F2A09A28A493}">
      <dgm:prSet/>
      <dgm:spPr/>
      <dgm:t>
        <a:bodyPr/>
        <a:lstStyle/>
        <a:p>
          <a:endParaRPr lang="zh-TW" altLang="en-US"/>
        </a:p>
      </dgm:t>
    </dgm:pt>
    <dgm:pt modelId="{32A4CB11-5F69-4F00-9D41-CBC4DD5BF66A}" type="pres">
      <dgm:prSet presAssocID="{329A148B-8CA5-494B-968F-8BDCC2CDA3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BEFDD56-1BBC-4241-BC76-77D2C49DDE01}" type="pres">
      <dgm:prSet presAssocID="{88B1D063-E43A-488C-82EA-E1595326AE94}" presName="composite" presStyleCnt="0"/>
      <dgm:spPr/>
    </dgm:pt>
    <dgm:pt modelId="{A50728C5-46C4-4B3D-93E9-102BD6711E09}" type="pres">
      <dgm:prSet presAssocID="{88B1D063-E43A-488C-82EA-E1595326AE94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C39BE0-88B2-4045-AC93-0C2C89E70FFC}" type="pres">
      <dgm:prSet presAssocID="{88B1D063-E43A-488C-82EA-E1595326AE94}" presName="parSh" presStyleLbl="node1" presStyleIdx="0" presStyleCnt="3"/>
      <dgm:spPr/>
      <dgm:t>
        <a:bodyPr/>
        <a:lstStyle/>
        <a:p>
          <a:endParaRPr lang="zh-TW" altLang="en-US"/>
        </a:p>
      </dgm:t>
    </dgm:pt>
    <dgm:pt modelId="{43EA6DC6-3A43-49CF-B001-5B6031F26BD2}" type="pres">
      <dgm:prSet presAssocID="{88B1D063-E43A-488C-82EA-E1595326AE94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17B245-8986-41E8-93DB-B17542301F21}" type="pres">
      <dgm:prSet presAssocID="{1B953C0D-6361-4567-82BC-03A2027F5A84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A9E68E77-F542-4434-9507-26EA15CB86D7}" type="pres">
      <dgm:prSet presAssocID="{1B953C0D-6361-4567-82BC-03A2027F5A84}" presName="connTx" presStyleLbl="sibTrans2D1" presStyleIdx="0" presStyleCnt="2"/>
      <dgm:spPr/>
      <dgm:t>
        <a:bodyPr/>
        <a:lstStyle/>
        <a:p>
          <a:endParaRPr lang="zh-TW" altLang="en-US"/>
        </a:p>
      </dgm:t>
    </dgm:pt>
    <dgm:pt modelId="{3B2411C3-B292-41E6-AD0E-02F449347D54}" type="pres">
      <dgm:prSet presAssocID="{16B527AD-FCB6-4951-BE57-617EE7C099D2}" presName="composite" presStyleCnt="0"/>
      <dgm:spPr/>
    </dgm:pt>
    <dgm:pt modelId="{26699474-1355-4C05-8F5E-FBF67A3AE4AD}" type="pres">
      <dgm:prSet presAssocID="{16B527AD-FCB6-4951-BE57-617EE7C099D2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C836E88-F179-41B5-A90B-04A21948809D}" type="pres">
      <dgm:prSet presAssocID="{16B527AD-FCB6-4951-BE57-617EE7C099D2}" presName="parSh" presStyleLbl="node1" presStyleIdx="1" presStyleCnt="3"/>
      <dgm:spPr/>
      <dgm:t>
        <a:bodyPr/>
        <a:lstStyle/>
        <a:p>
          <a:endParaRPr lang="zh-TW" altLang="en-US"/>
        </a:p>
      </dgm:t>
    </dgm:pt>
    <dgm:pt modelId="{B60764B1-1BC5-4BCF-96D6-1AAE98BF2BFB}" type="pres">
      <dgm:prSet presAssocID="{16B527AD-FCB6-4951-BE57-617EE7C099D2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7DDC7C9-EB10-43AF-B678-54F532F99C00}" type="pres">
      <dgm:prSet presAssocID="{E201179A-248C-4AEE-963C-3CDF6470431E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76B9DB6C-C509-4B80-915C-85780AA85061}" type="pres">
      <dgm:prSet presAssocID="{E201179A-248C-4AEE-963C-3CDF6470431E}" presName="connTx" presStyleLbl="sibTrans2D1" presStyleIdx="1" presStyleCnt="2"/>
      <dgm:spPr/>
      <dgm:t>
        <a:bodyPr/>
        <a:lstStyle/>
        <a:p>
          <a:endParaRPr lang="zh-TW" altLang="en-US"/>
        </a:p>
      </dgm:t>
    </dgm:pt>
    <dgm:pt modelId="{FB752FC9-6227-47EC-9AEA-56FCC03B002F}" type="pres">
      <dgm:prSet presAssocID="{A7BABDD1-8DE8-4CBB-BA1B-8633749EEDC1}" presName="composite" presStyleCnt="0"/>
      <dgm:spPr/>
    </dgm:pt>
    <dgm:pt modelId="{2EA427A8-8783-4FD1-81CE-36232BC9AD2E}" type="pres">
      <dgm:prSet presAssocID="{A7BABDD1-8DE8-4CBB-BA1B-8633749EEDC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2FE656-58E8-49EC-8B89-4AF2FF9A914E}" type="pres">
      <dgm:prSet presAssocID="{A7BABDD1-8DE8-4CBB-BA1B-8633749EEDC1}" presName="parSh" presStyleLbl="node1" presStyleIdx="2" presStyleCnt="3"/>
      <dgm:spPr/>
      <dgm:t>
        <a:bodyPr/>
        <a:lstStyle/>
        <a:p>
          <a:endParaRPr lang="zh-TW" altLang="en-US"/>
        </a:p>
      </dgm:t>
    </dgm:pt>
    <dgm:pt modelId="{B1663D78-1C63-46F0-8B28-8B0CA58F7A80}" type="pres">
      <dgm:prSet presAssocID="{A7BABDD1-8DE8-4CBB-BA1B-8633749EEDC1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093CA5A-2B9D-4137-BF49-87D9A35CD7F4}" type="presOf" srcId="{1B953C0D-6361-4567-82BC-03A2027F5A84}" destId="{7617B245-8986-41E8-93DB-B17542301F21}" srcOrd="0" destOrd="0" presId="urn:microsoft.com/office/officeart/2005/8/layout/process3"/>
    <dgm:cxn modelId="{C698C3AE-998C-4EE0-BB43-C4A16745A5C5}" type="presOf" srcId="{16B527AD-FCB6-4951-BE57-617EE7C099D2}" destId="{26699474-1355-4C05-8F5E-FBF67A3AE4AD}" srcOrd="0" destOrd="0" presId="urn:microsoft.com/office/officeart/2005/8/layout/process3"/>
    <dgm:cxn modelId="{FA10CAE1-D893-47C0-BCCD-5CA05E171CDB}" type="presOf" srcId="{88B1D063-E43A-488C-82EA-E1595326AE94}" destId="{F5C39BE0-88B2-4045-AC93-0C2C89E70FFC}" srcOrd="1" destOrd="0" presId="urn:microsoft.com/office/officeart/2005/8/layout/process3"/>
    <dgm:cxn modelId="{70FAC623-A89D-4A41-A340-B90660F417DC}" type="presOf" srcId="{E201179A-248C-4AEE-963C-3CDF6470431E}" destId="{87DDC7C9-EB10-43AF-B678-54F532F99C00}" srcOrd="0" destOrd="0" presId="urn:microsoft.com/office/officeart/2005/8/layout/process3"/>
    <dgm:cxn modelId="{DE96EBE1-2A56-4615-83FB-25AC367A3CEF}" type="presOf" srcId="{B8087679-08EC-4F07-92D4-26D2857BA66C}" destId="{B60764B1-1BC5-4BCF-96D6-1AAE98BF2BFB}" srcOrd="0" destOrd="0" presId="urn:microsoft.com/office/officeart/2005/8/layout/process3"/>
    <dgm:cxn modelId="{D6D6A16A-0E25-4FC1-9C47-AC126DC6774C}" srcId="{88B1D063-E43A-488C-82EA-E1595326AE94}" destId="{E6278A02-9E90-45DA-9D75-977099F763FF}" srcOrd="3" destOrd="0" parTransId="{7AD9737C-35FF-4CEC-803F-D76B52659806}" sibTransId="{3A0325D6-05E5-498F-906B-B740C17DF294}"/>
    <dgm:cxn modelId="{FEC105C5-7C5D-4827-B250-F2A09A28A493}" srcId="{A7BABDD1-8DE8-4CBB-BA1B-8633749EEDC1}" destId="{066704CE-C6E3-46D2-BB6C-EFC0FBFD633B}" srcOrd="0" destOrd="0" parTransId="{F15DA60B-01C0-43EC-9C87-714334F9485C}" sibTransId="{3831132A-2F98-445E-A92C-4EB280DE616F}"/>
    <dgm:cxn modelId="{471BB8D8-3E03-49A0-BA6C-25C53478897E}" type="presOf" srcId="{B2E2C297-F311-4240-B395-2B83329E3924}" destId="{B60764B1-1BC5-4BCF-96D6-1AAE98BF2BFB}" srcOrd="0" destOrd="1" presId="urn:microsoft.com/office/officeart/2005/8/layout/process3"/>
    <dgm:cxn modelId="{0030CFDA-844F-4A93-89DD-A7AAB6323215}" type="presOf" srcId="{1B953C0D-6361-4567-82BC-03A2027F5A84}" destId="{A9E68E77-F542-4434-9507-26EA15CB86D7}" srcOrd="1" destOrd="0" presId="urn:microsoft.com/office/officeart/2005/8/layout/process3"/>
    <dgm:cxn modelId="{110CDDAF-0B19-4E5A-BA04-3014281561B9}" srcId="{329A148B-8CA5-494B-968F-8BDCC2CDA322}" destId="{88B1D063-E43A-488C-82EA-E1595326AE94}" srcOrd="0" destOrd="0" parTransId="{F88A5015-0127-4A62-A987-6D111A285390}" sibTransId="{1B953C0D-6361-4567-82BC-03A2027F5A84}"/>
    <dgm:cxn modelId="{265669B9-99D4-44EB-987B-339463FBEB58}" srcId="{88B1D063-E43A-488C-82EA-E1595326AE94}" destId="{08552736-8370-4456-972B-F4332DA0796E}" srcOrd="2" destOrd="0" parTransId="{955F7242-7F62-467A-BD76-FB1B1827BED2}" sibTransId="{D9DAA707-7913-48E4-ACCB-479B64CB212E}"/>
    <dgm:cxn modelId="{D36911D0-FC9D-4F6F-8035-2B815A5CC7B5}" srcId="{88B1D063-E43A-488C-82EA-E1595326AE94}" destId="{ACE611F0-BF37-49A8-8A78-310F689DA4EF}" srcOrd="1" destOrd="0" parTransId="{5EBB468C-919B-452E-9D44-DA01BCF80F06}" sibTransId="{E7AACA4B-A88C-4E26-A6F0-FDE5D0AC4007}"/>
    <dgm:cxn modelId="{7B1C4757-7845-4B59-8478-95466CEE968A}" srcId="{16B527AD-FCB6-4951-BE57-617EE7C099D2}" destId="{B8087679-08EC-4F07-92D4-26D2857BA66C}" srcOrd="0" destOrd="0" parTransId="{6AB8679B-F968-4D05-97E2-7459CC5EA414}" sibTransId="{0BB64B6F-245D-41FA-83E1-9E4738F5A9D6}"/>
    <dgm:cxn modelId="{4D2A532E-73B5-4274-A61E-97D16EAF85B0}" type="presOf" srcId="{88B1D063-E43A-488C-82EA-E1595326AE94}" destId="{A50728C5-46C4-4B3D-93E9-102BD6711E09}" srcOrd="0" destOrd="0" presId="urn:microsoft.com/office/officeart/2005/8/layout/process3"/>
    <dgm:cxn modelId="{D98A9D6D-DDF4-4C09-9DB3-37B221304E51}" srcId="{88B1D063-E43A-488C-82EA-E1595326AE94}" destId="{9C2B9CE3-89C5-4BCF-892E-14E0A5562403}" srcOrd="0" destOrd="0" parTransId="{F1A0B328-FC54-46D9-B4DA-AEB7EBDBEEDB}" sibTransId="{059D2ACA-2A2C-4810-A0ED-F468E6A58837}"/>
    <dgm:cxn modelId="{B719880F-59C6-4FCA-AED9-6FB847AF2E81}" type="presOf" srcId="{E201179A-248C-4AEE-963C-3CDF6470431E}" destId="{76B9DB6C-C509-4B80-915C-85780AA85061}" srcOrd="1" destOrd="0" presId="urn:microsoft.com/office/officeart/2005/8/layout/process3"/>
    <dgm:cxn modelId="{FF53EF8F-5F40-4B4E-B9EC-026AC60E8F24}" type="presOf" srcId="{066704CE-C6E3-46D2-BB6C-EFC0FBFD633B}" destId="{B1663D78-1C63-46F0-8B28-8B0CA58F7A80}" srcOrd="0" destOrd="0" presId="urn:microsoft.com/office/officeart/2005/8/layout/process3"/>
    <dgm:cxn modelId="{B128A6ED-09DC-4185-9CE5-C9CC90CEB0E8}" srcId="{16B527AD-FCB6-4951-BE57-617EE7C099D2}" destId="{B2E2C297-F311-4240-B395-2B83329E3924}" srcOrd="1" destOrd="0" parTransId="{A2443BDF-19F2-4BE8-A30C-FEB85EA5E11D}" sibTransId="{FC95EAAF-1609-488A-8C1B-7A04B11D395A}"/>
    <dgm:cxn modelId="{18EB95D2-57EE-4024-AD16-3A5A479E5F04}" type="presOf" srcId="{9C2B9CE3-89C5-4BCF-892E-14E0A5562403}" destId="{43EA6DC6-3A43-49CF-B001-5B6031F26BD2}" srcOrd="0" destOrd="0" presId="urn:microsoft.com/office/officeart/2005/8/layout/process3"/>
    <dgm:cxn modelId="{E8CA3F79-ADE8-47F5-9AA9-C5DA5D14046D}" type="presOf" srcId="{E6278A02-9E90-45DA-9D75-977099F763FF}" destId="{43EA6DC6-3A43-49CF-B001-5B6031F26BD2}" srcOrd="0" destOrd="3" presId="urn:microsoft.com/office/officeart/2005/8/layout/process3"/>
    <dgm:cxn modelId="{5D7E7F06-BE13-4555-9C47-9781E811FE57}" srcId="{329A148B-8CA5-494B-968F-8BDCC2CDA322}" destId="{16B527AD-FCB6-4951-BE57-617EE7C099D2}" srcOrd="1" destOrd="0" parTransId="{3E6909A2-BF87-481B-BA48-82E5BBE1A729}" sibTransId="{E201179A-248C-4AEE-963C-3CDF6470431E}"/>
    <dgm:cxn modelId="{0F9DA3EF-59CE-46BC-8832-360DCFB379E9}" type="presOf" srcId="{A7BABDD1-8DE8-4CBB-BA1B-8633749EEDC1}" destId="{0A2FE656-58E8-49EC-8B89-4AF2FF9A914E}" srcOrd="1" destOrd="0" presId="urn:microsoft.com/office/officeart/2005/8/layout/process3"/>
    <dgm:cxn modelId="{F4DF71DE-AB53-4E56-8613-AE3BAF0E3657}" type="presOf" srcId="{8FF8C6BD-2C61-4DEF-99F6-74EEFC3D441F}" destId="{B60764B1-1BC5-4BCF-96D6-1AAE98BF2BFB}" srcOrd="0" destOrd="2" presId="urn:microsoft.com/office/officeart/2005/8/layout/process3"/>
    <dgm:cxn modelId="{16811871-4E11-47F7-9152-4F1966F8D41A}" type="presOf" srcId="{16B527AD-FCB6-4951-BE57-617EE7C099D2}" destId="{CC836E88-F179-41B5-A90B-04A21948809D}" srcOrd="1" destOrd="0" presId="urn:microsoft.com/office/officeart/2005/8/layout/process3"/>
    <dgm:cxn modelId="{BDC3CFCB-31CB-426A-AAAB-5E4153F6D93A}" srcId="{16B527AD-FCB6-4951-BE57-617EE7C099D2}" destId="{8FF8C6BD-2C61-4DEF-99F6-74EEFC3D441F}" srcOrd="2" destOrd="0" parTransId="{9F8E6E9C-ACC9-4E07-8029-4C6DFA1632E5}" sibTransId="{B033A7F6-B73C-407C-B7EA-2029F6F18FFB}"/>
    <dgm:cxn modelId="{137906F4-F199-438E-A8F5-D8817670D491}" type="presOf" srcId="{ACE611F0-BF37-49A8-8A78-310F689DA4EF}" destId="{43EA6DC6-3A43-49CF-B001-5B6031F26BD2}" srcOrd="0" destOrd="1" presId="urn:microsoft.com/office/officeart/2005/8/layout/process3"/>
    <dgm:cxn modelId="{7475428C-2F89-46D9-A44C-A6C3D00F5E66}" type="presOf" srcId="{329A148B-8CA5-494B-968F-8BDCC2CDA322}" destId="{32A4CB11-5F69-4F00-9D41-CBC4DD5BF66A}" srcOrd="0" destOrd="0" presId="urn:microsoft.com/office/officeart/2005/8/layout/process3"/>
    <dgm:cxn modelId="{6F31D1AC-11E9-4CEA-8108-5802F8213B1D}" type="presOf" srcId="{A7BABDD1-8DE8-4CBB-BA1B-8633749EEDC1}" destId="{2EA427A8-8783-4FD1-81CE-36232BC9AD2E}" srcOrd="0" destOrd="0" presId="urn:microsoft.com/office/officeart/2005/8/layout/process3"/>
    <dgm:cxn modelId="{BF28CFBB-E4EC-489D-8DE5-3A8345AB1D0D}" type="presOf" srcId="{08552736-8370-4456-972B-F4332DA0796E}" destId="{43EA6DC6-3A43-49CF-B001-5B6031F26BD2}" srcOrd="0" destOrd="2" presId="urn:microsoft.com/office/officeart/2005/8/layout/process3"/>
    <dgm:cxn modelId="{F69F42D3-6535-44AD-9D15-1F9FB2584D95}" srcId="{329A148B-8CA5-494B-968F-8BDCC2CDA322}" destId="{A7BABDD1-8DE8-4CBB-BA1B-8633749EEDC1}" srcOrd="2" destOrd="0" parTransId="{128F43CF-E393-454A-97F7-997E4EC90E10}" sibTransId="{D770F94F-6A5E-4DA5-AA05-391535ECDE8A}"/>
    <dgm:cxn modelId="{FA01F0E7-3282-4DFF-87BE-5D877943CAD4}" type="presParOf" srcId="{32A4CB11-5F69-4F00-9D41-CBC4DD5BF66A}" destId="{DBEFDD56-1BBC-4241-BC76-77D2C49DDE01}" srcOrd="0" destOrd="0" presId="urn:microsoft.com/office/officeart/2005/8/layout/process3"/>
    <dgm:cxn modelId="{6507B86F-7719-4C6E-BCA7-F9B594AEB805}" type="presParOf" srcId="{DBEFDD56-1BBC-4241-BC76-77D2C49DDE01}" destId="{A50728C5-46C4-4B3D-93E9-102BD6711E09}" srcOrd="0" destOrd="0" presId="urn:microsoft.com/office/officeart/2005/8/layout/process3"/>
    <dgm:cxn modelId="{AEC0D62E-F0EA-4890-A455-F59899208499}" type="presParOf" srcId="{DBEFDD56-1BBC-4241-BC76-77D2C49DDE01}" destId="{F5C39BE0-88B2-4045-AC93-0C2C89E70FFC}" srcOrd="1" destOrd="0" presId="urn:microsoft.com/office/officeart/2005/8/layout/process3"/>
    <dgm:cxn modelId="{6E775172-1C5C-4596-94F0-D2A95794F94B}" type="presParOf" srcId="{DBEFDD56-1BBC-4241-BC76-77D2C49DDE01}" destId="{43EA6DC6-3A43-49CF-B001-5B6031F26BD2}" srcOrd="2" destOrd="0" presId="urn:microsoft.com/office/officeart/2005/8/layout/process3"/>
    <dgm:cxn modelId="{D07A974E-C3FA-48AF-B4A4-C905E31946D4}" type="presParOf" srcId="{32A4CB11-5F69-4F00-9D41-CBC4DD5BF66A}" destId="{7617B245-8986-41E8-93DB-B17542301F21}" srcOrd="1" destOrd="0" presId="urn:microsoft.com/office/officeart/2005/8/layout/process3"/>
    <dgm:cxn modelId="{237028A1-76F4-4A16-BCBF-9647B4D79D46}" type="presParOf" srcId="{7617B245-8986-41E8-93DB-B17542301F21}" destId="{A9E68E77-F542-4434-9507-26EA15CB86D7}" srcOrd="0" destOrd="0" presId="urn:microsoft.com/office/officeart/2005/8/layout/process3"/>
    <dgm:cxn modelId="{4AF9F912-C291-4D8E-8728-6561C15BEA06}" type="presParOf" srcId="{32A4CB11-5F69-4F00-9D41-CBC4DD5BF66A}" destId="{3B2411C3-B292-41E6-AD0E-02F449347D54}" srcOrd="2" destOrd="0" presId="urn:microsoft.com/office/officeart/2005/8/layout/process3"/>
    <dgm:cxn modelId="{35232A3E-977B-4B00-B59E-81A0BF4917BF}" type="presParOf" srcId="{3B2411C3-B292-41E6-AD0E-02F449347D54}" destId="{26699474-1355-4C05-8F5E-FBF67A3AE4AD}" srcOrd="0" destOrd="0" presId="urn:microsoft.com/office/officeart/2005/8/layout/process3"/>
    <dgm:cxn modelId="{68C8F814-3833-425B-A75D-44199DEC69F8}" type="presParOf" srcId="{3B2411C3-B292-41E6-AD0E-02F449347D54}" destId="{CC836E88-F179-41B5-A90B-04A21948809D}" srcOrd="1" destOrd="0" presId="urn:microsoft.com/office/officeart/2005/8/layout/process3"/>
    <dgm:cxn modelId="{6564BB17-5EFF-4AAB-B7F0-BBF68F67929D}" type="presParOf" srcId="{3B2411C3-B292-41E6-AD0E-02F449347D54}" destId="{B60764B1-1BC5-4BCF-96D6-1AAE98BF2BFB}" srcOrd="2" destOrd="0" presId="urn:microsoft.com/office/officeart/2005/8/layout/process3"/>
    <dgm:cxn modelId="{B1A516C1-8D52-4198-9549-F4F6BCF9B3B6}" type="presParOf" srcId="{32A4CB11-5F69-4F00-9D41-CBC4DD5BF66A}" destId="{87DDC7C9-EB10-43AF-B678-54F532F99C00}" srcOrd="3" destOrd="0" presId="urn:microsoft.com/office/officeart/2005/8/layout/process3"/>
    <dgm:cxn modelId="{E4F7214A-7A56-4EC7-8E55-D403D9806426}" type="presParOf" srcId="{87DDC7C9-EB10-43AF-B678-54F532F99C00}" destId="{76B9DB6C-C509-4B80-915C-85780AA85061}" srcOrd="0" destOrd="0" presId="urn:microsoft.com/office/officeart/2005/8/layout/process3"/>
    <dgm:cxn modelId="{3B4745FB-92D5-41E3-AC1C-BCFC7798E8A7}" type="presParOf" srcId="{32A4CB11-5F69-4F00-9D41-CBC4DD5BF66A}" destId="{FB752FC9-6227-47EC-9AEA-56FCC03B002F}" srcOrd="4" destOrd="0" presId="urn:microsoft.com/office/officeart/2005/8/layout/process3"/>
    <dgm:cxn modelId="{3833D52E-85E2-48AB-85BC-B04A15FE9AEC}" type="presParOf" srcId="{FB752FC9-6227-47EC-9AEA-56FCC03B002F}" destId="{2EA427A8-8783-4FD1-81CE-36232BC9AD2E}" srcOrd="0" destOrd="0" presId="urn:microsoft.com/office/officeart/2005/8/layout/process3"/>
    <dgm:cxn modelId="{C7918ED1-4539-4011-9EAA-3A209CE2BD76}" type="presParOf" srcId="{FB752FC9-6227-47EC-9AEA-56FCC03B002F}" destId="{0A2FE656-58E8-49EC-8B89-4AF2FF9A914E}" srcOrd="1" destOrd="0" presId="urn:microsoft.com/office/officeart/2005/8/layout/process3"/>
    <dgm:cxn modelId="{06B29170-95E0-4163-9ADC-1A8D7E487366}" type="presParOf" srcId="{FB752FC9-6227-47EC-9AEA-56FCC03B002F}" destId="{B1663D78-1C63-46F0-8B28-8B0CA58F7A8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F66FD-54D7-40E1-B59C-47F7272F8980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07BBA-E175-4557-B244-8FF3DE7120F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6"/>
          <p:cNvSpPr txBox="1"/>
          <p:nvPr userDrawn="1"/>
        </p:nvSpPr>
        <p:spPr>
          <a:xfrm>
            <a:off x="2357438" y="6324600"/>
            <a:ext cx="44291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200" dirty="0">
                <a:latin typeface="+mn-lt"/>
                <a:ea typeface="+mn-ea"/>
              </a:rPr>
              <a:t>The 6</a:t>
            </a:r>
            <a:r>
              <a:rPr kumimoji="0" lang="en-US" altLang="zh-TW" sz="1200" baseline="30000" dirty="0">
                <a:latin typeface="+mn-lt"/>
                <a:ea typeface="+mn-ea"/>
              </a:rPr>
              <a:t>th</a:t>
            </a:r>
            <a:r>
              <a:rPr kumimoji="0" lang="en-US" altLang="zh-TW" sz="1200" dirty="0">
                <a:latin typeface="+mn-lt"/>
                <a:ea typeface="+mn-ea"/>
              </a:rPr>
              <a:t> International Workshop on Agent-based Approaches in Economic and Social Complex Systems (AESCS 2009)</a:t>
            </a:r>
            <a:endParaRPr kumimoji="0" lang="zh-TW" altLang="en-US" sz="1200" dirty="0">
              <a:latin typeface="+mn-lt"/>
              <a:ea typeface="+mn-ea"/>
            </a:endParaRPr>
          </a:p>
        </p:txBody>
      </p:sp>
      <p:sp>
        <p:nvSpPr>
          <p:cNvPr id="5" name="文字方塊 7"/>
          <p:cNvSpPr txBox="1"/>
          <p:nvPr userDrawn="1"/>
        </p:nvSpPr>
        <p:spPr>
          <a:xfrm>
            <a:off x="373063" y="6429375"/>
            <a:ext cx="1627187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200" dirty="0">
                <a:latin typeface="+mn-lt"/>
                <a:ea typeface="+mn-ea"/>
              </a:rPr>
              <a:t>November 13-14, 2009</a:t>
            </a:r>
            <a:endParaRPr kumimoji="0" lang="zh-TW" altLang="en-US" sz="1200" dirty="0">
              <a:latin typeface="+mn-lt"/>
              <a:ea typeface="+mn-ea"/>
            </a:endParaRPr>
          </a:p>
        </p:txBody>
      </p:sp>
      <p:sp>
        <p:nvSpPr>
          <p:cNvPr id="6" name="文字方塊 8"/>
          <p:cNvSpPr txBox="1"/>
          <p:nvPr userDrawn="1"/>
        </p:nvSpPr>
        <p:spPr>
          <a:xfrm>
            <a:off x="7072313" y="6357938"/>
            <a:ext cx="20002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200" dirty="0">
                <a:latin typeface="+mn-lt"/>
                <a:ea typeface="+mn-ea"/>
              </a:rPr>
              <a:t>National </a:t>
            </a:r>
            <a:r>
              <a:rPr kumimoji="0" lang="en-US" altLang="zh-TW" sz="1200" dirty="0" err="1">
                <a:latin typeface="+mn-lt"/>
                <a:ea typeface="+mn-ea"/>
              </a:rPr>
              <a:t>Chengchi</a:t>
            </a:r>
            <a:r>
              <a:rPr kumimoji="0" lang="en-US" altLang="zh-TW" sz="1200" dirty="0">
                <a:latin typeface="+mn-lt"/>
                <a:ea typeface="+mn-ea"/>
              </a:rPr>
              <a:t> University, Taiwan</a:t>
            </a:r>
            <a:endParaRPr kumimoji="0" lang="zh-TW" altLang="en-US" sz="1200" dirty="0">
              <a:latin typeface="+mn-lt"/>
              <a:ea typeface="+mn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D3B9F-0523-497F-BEB7-85370C1FBA88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31764-ADA9-4BE0-B2FA-9AA67908CFA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9EE00-4353-4D94-AEE2-A0EF33291BCC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E2B99-5067-4A7A-9716-16A96F89472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91B8-3999-40D8-A740-EC56D81170E1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F3D3A-44C0-4ACE-B1A8-D6D9011FF79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D6FD0-30F5-4AB5-860A-DE1BBD4C8887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0A53A-1494-4380-8F34-35C763EA05C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411F2-3430-47AA-8C5E-0830334B242B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70FDD-AC94-4B64-A38F-8AC6CF98ACB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E0BC8-0CB4-4171-9412-04B6C42E6EA5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AC2A3-E80B-4690-895E-2C974A81460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1C178-8944-4DD4-8380-9FEFE396356F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DEE21-A636-4827-88C5-59E9F36F0D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07C40-272C-4D9B-AA38-CB9B2482141E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01AF2-D108-451A-932B-F16DE57E7A0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70B35-FACB-4A4C-921D-A3645F64870E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625B1-8B12-4F23-9F21-B475BF4B841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FF5693C-AFBA-40F2-BCBE-8CCB6E88F489}" type="datetimeFigureOut">
              <a:rPr lang="zh-TW" altLang="en-US"/>
              <a:pPr>
                <a:defRPr/>
              </a:pPr>
              <a:t>2009/11/13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371BA6B-ABC7-43ED-A0F1-CDA4EB49CF2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42.xml"/><Relationship Id="rId4" Type="http://schemas.openxmlformats.org/officeDocument/2006/relationships/slide" Target="slide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ew.unizh.ch/ztree/licence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13.xml"/><Relationship Id="rId7" Type="http://schemas.openxmlformats.org/officeDocument/2006/relationships/slide" Target="slide29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slide" Target="slide22.xml"/><Relationship Id="rId4" Type="http://schemas.openxmlformats.org/officeDocument/2006/relationships/slide" Target="slide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zh.ch/iew/ztree/ssl-dir/wiki/" TargetMode="External"/><Relationship Id="rId2" Type="http://schemas.openxmlformats.org/officeDocument/2006/relationships/hyperlink" Target="http://www.iew.uzh.ch/ztree/index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hyperlink" Target="https://lists.uzh.ch/iew.lists.uzh.ch/sympa/info/ztre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Z-Tree</a:t>
            </a:r>
            <a:endParaRPr lang="zh-TW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Chung-</a:t>
            </a:r>
            <a:r>
              <a:rPr lang="en-US" altLang="zh-TW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Ching</a:t>
            </a:r>
            <a: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Tai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TW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Tunghai</a:t>
            </a:r>
            <a: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University, Taiwan</a:t>
            </a:r>
            <a:endParaRPr lang="zh-TW" alt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38" y="5788025"/>
            <a:ext cx="22145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Outline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zh-TW" altLang="en-US" dirty="0">
              <a:solidFill>
                <a:schemeClr val="bg1"/>
              </a:solidFill>
            </a:endParaRPr>
          </a:p>
        </p:txBody>
      </p:sp>
      <p:sp useBgFill="1">
        <p:nvSpPr>
          <p:cNvPr id="4" name="矩形 3">
            <a:hlinkClick r:id="rId2" action="ppaction://hlinksldjump"/>
          </p:cNvPr>
          <p:cNvSpPr/>
          <p:nvPr/>
        </p:nvSpPr>
        <p:spPr>
          <a:xfrm>
            <a:off x="785786" y="1785926"/>
            <a:ext cx="2928958" cy="50006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3200" dirty="0">
                <a:solidFill>
                  <a:srgbClr val="0070C0"/>
                </a:solidFill>
              </a:rPr>
              <a:t>What is Z-Tree?</a:t>
            </a:r>
            <a:endParaRPr kumimoji="0" lang="zh-TW" altLang="en-US" sz="3200" dirty="0">
              <a:solidFill>
                <a:srgbClr val="0070C0"/>
              </a:solidFill>
            </a:endParaRPr>
          </a:p>
        </p:txBody>
      </p:sp>
      <p:sp useBgFill="1">
        <p:nvSpPr>
          <p:cNvPr id="6" name="矩形 5">
            <a:hlinkClick r:id="rId3" action="ppaction://hlinksldjump"/>
          </p:cNvPr>
          <p:cNvSpPr/>
          <p:nvPr/>
        </p:nvSpPr>
        <p:spPr>
          <a:xfrm>
            <a:off x="785813" y="2357438"/>
            <a:ext cx="4929187" cy="500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3200" dirty="0">
                <a:solidFill>
                  <a:srgbClr val="0070C0"/>
                </a:solidFill>
              </a:rPr>
              <a:t>Designing an Experiment</a:t>
            </a:r>
            <a:endParaRPr kumimoji="0" lang="zh-TW" altLang="en-US" sz="3200" dirty="0">
              <a:solidFill>
                <a:srgbClr val="0070C0"/>
              </a:solidFill>
            </a:endParaRPr>
          </a:p>
        </p:txBody>
      </p:sp>
      <p:sp useBgFill="1">
        <p:nvSpPr>
          <p:cNvPr id="9" name="矩形 8">
            <a:hlinkClick r:id="rId4" action="ppaction://hlinksldjump"/>
          </p:cNvPr>
          <p:cNvSpPr/>
          <p:nvPr/>
        </p:nvSpPr>
        <p:spPr>
          <a:xfrm>
            <a:off x="785813" y="2928938"/>
            <a:ext cx="4572000" cy="500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3200" dirty="0">
                <a:solidFill>
                  <a:srgbClr val="0070C0"/>
                </a:solidFill>
              </a:rPr>
              <a:t>Conducting an Experiment</a:t>
            </a:r>
            <a:endParaRPr kumimoji="0" lang="zh-TW" altLang="en-US" sz="3200" dirty="0">
              <a:solidFill>
                <a:srgbClr val="0070C0"/>
              </a:solidFill>
            </a:endParaRPr>
          </a:p>
        </p:txBody>
      </p:sp>
      <p:sp useBgFill="1">
        <p:nvSpPr>
          <p:cNvPr id="10" name="矩形 9">
            <a:hlinkClick r:id="rId5" action="ppaction://hlinksldjump"/>
          </p:cNvPr>
          <p:cNvSpPr/>
          <p:nvPr/>
        </p:nvSpPr>
        <p:spPr>
          <a:xfrm>
            <a:off x="785813" y="3500438"/>
            <a:ext cx="2071687" cy="500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3200" dirty="0">
                <a:solidFill>
                  <a:srgbClr val="0070C0"/>
                </a:solidFill>
              </a:rPr>
              <a:t>Data Files</a:t>
            </a:r>
            <a:endParaRPr kumimoji="0" lang="zh-TW" altLang="en-US" sz="3200" dirty="0">
              <a:solidFill>
                <a:srgbClr val="0070C0"/>
              </a:solidFill>
            </a:endParaRPr>
          </a:p>
        </p:txBody>
      </p:sp>
      <p:sp useBgFill="1">
        <p:nvSpPr>
          <p:cNvPr id="11" name="矩形 10">
            <a:hlinkClick r:id="rId6" action="ppaction://hlinksldjump"/>
          </p:cNvPr>
          <p:cNvSpPr/>
          <p:nvPr/>
        </p:nvSpPr>
        <p:spPr>
          <a:xfrm>
            <a:off x="785813" y="4000500"/>
            <a:ext cx="1857375" cy="571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3200" dirty="0">
                <a:solidFill>
                  <a:srgbClr val="0070C0"/>
                </a:solidFill>
              </a:rPr>
              <a:t>Support</a:t>
            </a:r>
            <a:endParaRPr kumimoji="0" lang="zh-TW" altLang="en-US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What is Z-Tree?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sz="4800" b="1" dirty="0" smtClean="0">
                <a:solidFill>
                  <a:srgbClr val="0070C0"/>
                </a:solidFill>
              </a:rPr>
              <a:t>Z</a:t>
            </a:r>
            <a:r>
              <a:rPr lang="en-US" altLang="zh-TW" dirty="0" smtClean="0"/>
              <a:t>urich </a:t>
            </a:r>
            <a:r>
              <a:rPr lang="en-US" altLang="zh-TW" sz="4800" b="1" dirty="0" smtClean="0">
                <a:solidFill>
                  <a:srgbClr val="0070C0"/>
                </a:solidFill>
              </a:rPr>
              <a:t>T</a:t>
            </a:r>
            <a:r>
              <a:rPr lang="en-US" altLang="zh-TW" dirty="0" smtClean="0"/>
              <a:t>oolbox for </a:t>
            </a:r>
            <a:r>
              <a:rPr lang="en-US" altLang="zh-TW" sz="4800" b="1" dirty="0" smtClean="0">
                <a:solidFill>
                  <a:srgbClr val="0070C0"/>
                </a:solidFill>
              </a:rPr>
              <a:t>R</a:t>
            </a:r>
            <a:r>
              <a:rPr lang="en-US" altLang="zh-TW" dirty="0" smtClean="0"/>
              <a:t>eady-made </a:t>
            </a:r>
            <a:r>
              <a:rPr lang="en-US" altLang="zh-TW" sz="4800" b="1" dirty="0" smtClean="0">
                <a:solidFill>
                  <a:srgbClr val="0070C0"/>
                </a:solidFill>
              </a:rPr>
              <a:t>E</a:t>
            </a:r>
            <a:r>
              <a:rPr lang="en-US" altLang="zh-TW" dirty="0" smtClean="0"/>
              <a:t>conomic </a:t>
            </a:r>
            <a:r>
              <a:rPr lang="en-US" altLang="zh-TW" sz="4800" b="1" dirty="0" smtClean="0">
                <a:solidFill>
                  <a:srgbClr val="0070C0"/>
                </a:solidFill>
              </a:rPr>
              <a:t>E</a:t>
            </a:r>
            <a:r>
              <a:rPr lang="en-US" altLang="zh-TW" dirty="0" smtClean="0"/>
              <a:t>xperiments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err="1" smtClean="0"/>
              <a:t>Urs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Fischbacher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Fischbacher</a:t>
            </a:r>
            <a:r>
              <a:rPr lang="en-US" altLang="zh-TW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U. (2007), z-Tree: Zurich toolbox for ready-made economic experiments. </a:t>
            </a:r>
            <a:r>
              <a:rPr lang="en-US" altLang="zh-TW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Experimental Economics</a:t>
            </a:r>
            <a:r>
              <a:rPr lang="en-US" altLang="zh-TW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10(2), pp. 171-178.</a:t>
            </a:r>
            <a:endParaRPr lang="zh-TW" alt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How to Get Z-Tree?</a:t>
            </a:r>
            <a:endParaRPr lang="zh-TW" altLang="en-US" smtClean="0"/>
          </a:p>
        </p:txBody>
      </p:sp>
      <p:sp>
        <p:nvSpPr>
          <p:cNvPr id="16386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It is free!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Download a </a:t>
            </a:r>
            <a:r>
              <a:rPr lang="en-US" altLang="zh-TW" smtClean="0">
                <a:hlinkClick r:id="rId2"/>
              </a:rPr>
              <a:t>license contract</a:t>
            </a:r>
            <a:r>
              <a:rPr lang="en-US" altLang="zh-TW" smtClean="0"/>
              <a:t>.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Print two copies and sign them, fill in your postal and email addresses.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Send contracts to </a:t>
            </a:r>
            <a:br>
              <a:rPr lang="en-US" altLang="zh-TW" smtClean="0"/>
            </a:br>
            <a:r>
              <a:rPr lang="en-US" altLang="zh-TW" b="1" smtClean="0"/>
              <a:t>Sally Gschwend</a:t>
            </a:r>
            <a:r>
              <a:rPr lang="en-US" altLang="zh-TW" smtClean="0"/>
              <a:t>, </a:t>
            </a:r>
            <a:br>
              <a:rPr lang="en-US" altLang="zh-TW" smtClean="0"/>
            </a:br>
            <a:r>
              <a:rPr lang="en-US" altLang="zh-TW" smtClean="0"/>
              <a:t>Institute for Empirical Research in Economics, </a:t>
            </a:r>
            <a:br>
              <a:rPr lang="en-US" altLang="zh-TW" smtClean="0"/>
            </a:br>
            <a:r>
              <a:rPr lang="en-US" altLang="zh-TW" smtClean="0"/>
              <a:t>University of Zurich, </a:t>
            </a:r>
            <a:br>
              <a:rPr lang="en-US" altLang="zh-TW" smtClean="0"/>
            </a:br>
            <a:r>
              <a:rPr lang="en-US" altLang="zh-TW" smtClean="0"/>
              <a:t>Bluemlisalpstrasse 10, CH-8006 Zurich.</a:t>
            </a:r>
            <a:endParaRPr lang="zh-TW" alt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How to Get Z-Tree?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 rtlCol="0">
            <a:normAutofit fontScale="92500"/>
          </a:bodyPr>
          <a:lstStyle/>
          <a:p>
            <a:pPr marL="971550" lvl="1" indent="-514350" fontAlgn="auto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en-US" altLang="zh-TW" dirty="0" smtClean="0"/>
              <a:t>You’ll receive </a:t>
            </a:r>
            <a:r>
              <a:rPr lang="en-US" altLang="zh-TW" u="sng" dirty="0" smtClean="0"/>
              <a:t>one copy of contracts </a:t>
            </a:r>
            <a:r>
              <a:rPr lang="en-US" altLang="zh-TW" dirty="0" smtClean="0"/>
              <a:t>and an email of </a:t>
            </a:r>
            <a:r>
              <a:rPr lang="en-US" altLang="zh-TW" u="sng" dirty="0" smtClean="0"/>
              <a:t>login name and password </a:t>
            </a:r>
            <a:r>
              <a:rPr lang="en-US" altLang="zh-TW" dirty="0" smtClean="0"/>
              <a:t>for downloading z-Tree.</a:t>
            </a:r>
            <a:br>
              <a:rPr lang="en-US" altLang="zh-TW" dirty="0" smtClean="0"/>
            </a:b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solidFill>
                  <a:srgbClr val="FF0000"/>
                </a:solidFill>
              </a:rPr>
              <a:t>Sign the license on behalf of your institute or faculty so that people in your institute (ex: your assistants or students) can also run z-tree.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Refer to </a:t>
            </a:r>
            <a:r>
              <a:rPr lang="en-US" altLang="zh-TW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Fischbacher</a:t>
            </a:r>
            <a:r>
              <a:rPr lang="en-US" altLang="zh-TW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(2007)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in your paper (if there is any…)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Requirements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Skills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Programming experience is not necessary, but helpful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Hardware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Very low requirements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OS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Windows –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rgbClr val="0070C0"/>
                </a:solidFill>
              </a:rPr>
              <a:t>NT, 2000, XP</a:t>
            </a:r>
            <a:r>
              <a:rPr lang="en-US" altLang="zh-TW" dirty="0" smtClean="0"/>
              <a:t>, (</a:t>
            </a:r>
            <a:r>
              <a:rPr lang="en-US" altLang="zh-TW" strike="sngStrike" dirty="0" smtClean="0">
                <a:solidFill>
                  <a:srgbClr val="FF0000"/>
                </a:solidFill>
              </a:rPr>
              <a:t>95, 98, ME</a:t>
            </a:r>
            <a:r>
              <a:rPr lang="en-US" altLang="zh-TW" dirty="0" smtClean="0"/>
              <a:t>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Unix – </a:t>
            </a:r>
            <a:r>
              <a:rPr lang="en-US" altLang="zh-TW" dirty="0" smtClean="0">
                <a:solidFill>
                  <a:srgbClr val="0070C0"/>
                </a:solidFill>
              </a:rPr>
              <a:t>Wine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Macintosh – </a:t>
            </a:r>
            <a:r>
              <a:rPr lang="en-US" altLang="zh-TW" dirty="0" smtClean="0">
                <a:solidFill>
                  <a:srgbClr val="0070C0"/>
                </a:solidFill>
              </a:rPr>
              <a:t>Virtual-PC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A Client-Server Architecture</a:t>
            </a:r>
            <a:endParaRPr lang="zh-TW" altLang="en-US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240094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8956" y="1428736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9154" y="2071678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9352" y="2714620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9352" y="4000504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9154" y="4572008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5240358"/>
            <a:ext cx="1130300" cy="11176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cxnSp>
        <p:nvCxnSpPr>
          <p:cNvPr id="12" name="直線單箭頭接點 11"/>
          <p:cNvCxnSpPr>
            <a:endCxn id="1027" idx="1"/>
          </p:cNvCxnSpPr>
          <p:nvPr/>
        </p:nvCxnSpPr>
        <p:spPr>
          <a:xfrm flipV="1">
            <a:off x="2000250" y="1987550"/>
            <a:ext cx="2298700" cy="1870075"/>
          </a:xfrm>
          <a:prstGeom prst="straightConnector1">
            <a:avLst/>
          </a:prstGeom>
          <a:ln>
            <a:solidFill>
              <a:srgbClr val="00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endCxn id="6" idx="1"/>
          </p:cNvCxnSpPr>
          <p:nvPr/>
        </p:nvCxnSpPr>
        <p:spPr>
          <a:xfrm flipV="1">
            <a:off x="2071688" y="2630488"/>
            <a:ext cx="3727450" cy="1201737"/>
          </a:xfrm>
          <a:prstGeom prst="straightConnector1">
            <a:avLst/>
          </a:prstGeom>
          <a:ln>
            <a:solidFill>
              <a:srgbClr val="00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1026" idx="3"/>
            <a:endCxn id="7" idx="1"/>
          </p:cNvCxnSpPr>
          <p:nvPr/>
        </p:nvCxnSpPr>
        <p:spPr>
          <a:xfrm flipV="1">
            <a:off x="1987550" y="3273425"/>
            <a:ext cx="5311775" cy="525463"/>
          </a:xfrm>
          <a:prstGeom prst="straightConnector1">
            <a:avLst/>
          </a:prstGeom>
          <a:ln>
            <a:solidFill>
              <a:srgbClr val="00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>
            <a:stCxn id="1026" idx="3"/>
            <a:endCxn id="8" idx="1"/>
          </p:cNvCxnSpPr>
          <p:nvPr/>
        </p:nvCxnSpPr>
        <p:spPr>
          <a:xfrm>
            <a:off x="1987550" y="3798888"/>
            <a:ext cx="5311775" cy="760412"/>
          </a:xfrm>
          <a:prstGeom prst="straightConnector1">
            <a:avLst/>
          </a:prstGeom>
          <a:ln>
            <a:solidFill>
              <a:srgbClr val="00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>
            <a:stCxn id="1026" idx="3"/>
            <a:endCxn id="9" idx="1"/>
          </p:cNvCxnSpPr>
          <p:nvPr/>
        </p:nvCxnSpPr>
        <p:spPr>
          <a:xfrm>
            <a:off x="1987550" y="3798888"/>
            <a:ext cx="3811588" cy="1331912"/>
          </a:xfrm>
          <a:prstGeom prst="straightConnector1">
            <a:avLst/>
          </a:prstGeom>
          <a:ln>
            <a:solidFill>
              <a:srgbClr val="00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1026" idx="3"/>
            <a:endCxn id="10" idx="1"/>
          </p:cNvCxnSpPr>
          <p:nvPr/>
        </p:nvCxnSpPr>
        <p:spPr>
          <a:xfrm>
            <a:off x="1987550" y="3798888"/>
            <a:ext cx="2370138" cy="2000250"/>
          </a:xfrm>
          <a:prstGeom prst="straightConnector1">
            <a:avLst/>
          </a:prstGeom>
          <a:ln>
            <a:solidFill>
              <a:srgbClr val="00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1" name="文字方塊 28"/>
          <p:cNvSpPr txBox="1">
            <a:spLocks noChangeArrowheads="1"/>
          </p:cNvSpPr>
          <p:nvPr/>
        </p:nvSpPr>
        <p:spPr bwMode="auto">
          <a:xfrm>
            <a:off x="749300" y="2357438"/>
            <a:ext cx="13938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zh-TW" sz="2400">
                <a:solidFill>
                  <a:srgbClr val="0070C0"/>
                </a:solidFill>
                <a:latin typeface="Calibri" pitchFamily="34" charset="0"/>
              </a:rPr>
              <a:t>ztree.exe </a:t>
            </a:r>
            <a:br>
              <a:rPr kumimoji="0" lang="en-US" altLang="zh-TW" sz="2400">
                <a:solidFill>
                  <a:srgbClr val="0070C0"/>
                </a:solidFill>
                <a:latin typeface="Calibri" pitchFamily="34" charset="0"/>
              </a:rPr>
            </a:br>
            <a:r>
              <a:rPr kumimoji="0" lang="en-US" altLang="zh-TW" sz="2400">
                <a:solidFill>
                  <a:srgbClr val="0070C0"/>
                </a:solidFill>
                <a:latin typeface="Calibri" pitchFamily="34" charset="0"/>
              </a:rPr>
              <a:t>(Server)</a:t>
            </a:r>
            <a:endParaRPr kumimoji="0" lang="zh-TW" altLang="en-US" sz="24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5535613" y="1500188"/>
            <a:ext cx="36083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>
                <a:solidFill>
                  <a:srgbClr val="0070C0"/>
                </a:solidFill>
                <a:latin typeface="Calibri" pitchFamily="34" charset="0"/>
              </a:rPr>
              <a:t>zleaf.exe (Client: Subject)</a:t>
            </a:r>
            <a:endParaRPr kumimoji="0" lang="zh-TW" altLang="en-US" sz="240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New Features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Displaying pictures and </a:t>
            </a:r>
            <a:r>
              <a:rPr lang="en-US" altLang="zh-TW" smtClean="0"/>
              <a:t>multimedia files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Graphical representation of data (interactive!)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Game trees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Pie charts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Price paths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Network links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Visualization of market structure</a:t>
            </a:r>
            <a:br>
              <a:rPr lang="en-US" altLang="zh-TW" dirty="0" smtClean="0"/>
            </a:b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Chat Function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New Features</a:t>
            </a:r>
            <a:endParaRPr lang="zh-TW" altLang="en-US" smtClean="0"/>
          </a:p>
        </p:txBody>
      </p:sp>
      <p:sp>
        <p:nvSpPr>
          <p:cNvPr id="21506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Compatible with neuroeconomic experiments</a:t>
            </a:r>
          </a:p>
          <a:p>
            <a:pPr lvl="1"/>
            <a:r>
              <a:rPr lang="en-US" altLang="zh-TW" smtClean="0"/>
              <a:t>Timing of screen changes/user inputs can be precisely recorded</a:t>
            </a:r>
          </a:p>
          <a:p>
            <a:pPr lvl="1"/>
            <a:r>
              <a:rPr lang="en-US" altLang="zh-TW" smtClean="0"/>
              <a:t>External hardware input—such as fMRI scanner signals</a:t>
            </a:r>
          </a:p>
        </p:txBody>
      </p:sp>
      <p:sp>
        <p:nvSpPr>
          <p:cNvPr id="4" name="動作按鈕: 首頁 3">
            <a:hlinkClick r:id="rId2" action="ppaction://hlinksldjump" highlightClick="1"/>
          </p:cNvPr>
          <p:cNvSpPr/>
          <p:nvPr/>
        </p:nvSpPr>
        <p:spPr>
          <a:xfrm>
            <a:off x="8001024" y="5500702"/>
            <a:ext cx="785818" cy="785818"/>
          </a:xfrm>
          <a:prstGeom prst="actionButtonHom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Designing an Experiment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7400925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hlinkClick r:id="rId2" action="ppaction://hlinksldjump"/>
              </a:rPr>
              <a:t>An example: public good game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hlinkClick r:id="rId3" action="ppaction://hlinksldjump"/>
              </a:rPr>
              <a:t>Starting z-Tree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hlinkClick r:id="rId4" action="ppaction://hlinksldjump"/>
              </a:rPr>
              <a:t>Specifying parameters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hlinkClick r:id="rId5" action="ppaction://hlinksldjump"/>
              </a:rPr>
              <a:t>Programs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hlinkClick r:id="rId6" action="ppaction://hlinksldjump"/>
              </a:rPr>
              <a:t>Input and output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>
                <a:hlinkClick r:id="rId7" action="ppaction://hlinksldjump"/>
              </a:rPr>
              <a:t>Group Matching</a:t>
            </a: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Save your experimental design as a </a:t>
            </a:r>
            <a:r>
              <a:rPr lang="en-US" altLang="zh-TW" b="1" i="1" dirty="0" err="1" smtClean="0">
                <a:solidFill>
                  <a:srgbClr val="0070C0"/>
                </a:solidFill>
              </a:rPr>
              <a:t>ztt</a:t>
            </a:r>
            <a:r>
              <a:rPr lang="en-US" altLang="zh-TW" dirty="0" smtClean="0"/>
              <a:t> file!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動作按鈕: 首頁 3">
            <a:hlinkClick r:id="rId8" action="ppaction://hlinksldjump" highlightClick="1"/>
          </p:cNvPr>
          <p:cNvSpPr/>
          <p:nvPr/>
        </p:nvSpPr>
        <p:spPr>
          <a:xfrm>
            <a:off x="8001024" y="5500702"/>
            <a:ext cx="785818" cy="785818"/>
          </a:xfrm>
          <a:prstGeom prst="actionButtonHom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Public Good Game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Subjects are matched into groups.</a:t>
            </a:r>
          </a:p>
          <a:p>
            <a:endParaRPr lang="en-US" altLang="zh-TW" smtClean="0"/>
          </a:p>
          <a:p>
            <a:r>
              <a:rPr lang="en-US" altLang="zh-TW" smtClean="0"/>
              <a:t>Each subject has 20 dollars.</a:t>
            </a:r>
          </a:p>
          <a:p>
            <a:endParaRPr lang="en-US" altLang="zh-TW" smtClean="0"/>
          </a:p>
          <a:p>
            <a:r>
              <a:rPr lang="en-US" altLang="zh-TW" smtClean="0"/>
              <a:t>Each subject has to decide how much of his/her 20 dollars to contribute to the public account.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Public Good Game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The money in the public account will be multiplied by </a:t>
            </a:r>
            <a:r>
              <a:rPr lang="en-US" altLang="zh-TW" b="1" smtClean="0">
                <a:solidFill>
                  <a:srgbClr val="0070C0"/>
                </a:solidFill>
              </a:rPr>
              <a:t>1.6</a:t>
            </a:r>
            <a:r>
              <a:rPr lang="en-US" altLang="zh-TW" smtClean="0"/>
              <a:t> and distributed among all subjects in the group.</a:t>
            </a:r>
            <a:endParaRPr lang="zh-TW" altLang="en-US" smtClean="0"/>
          </a:p>
          <a:p>
            <a:endParaRPr lang="en-US" altLang="zh-TW" smtClean="0"/>
          </a:p>
          <a:p>
            <a:r>
              <a:rPr lang="en-US" altLang="zh-TW" smtClean="0"/>
              <a:t>The profit of each subject is the sum of his/her retained endowment and the money gained from the public account.</a:t>
            </a:r>
            <a:endParaRPr lang="zh-TW" altLang="en-US" smtClean="0"/>
          </a:p>
        </p:txBody>
      </p:sp>
      <p:sp>
        <p:nvSpPr>
          <p:cNvPr id="4" name="動作按鈕: 起點 3">
            <a:hlinkClick r:id="rId2" action="ppaction://hlinksldjump" highlightClick="1"/>
          </p:cNvPr>
          <p:cNvSpPr/>
          <p:nvPr/>
        </p:nvSpPr>
        <p:spPr>
          <a:xfrm>
            <a:off x="7929586" y="5429264"/>
            <a:ext cx="857256" cy="857256"/>
          </a:xfrm>
          <a:prstGeom prst="actionButtonBeginning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Preparation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Making a shortcut for </a:t>
            </a:r>
            <a:br>
              <a:rPr lang="en-US" altLang="zh-TW" smtClean="0"/>
            </a:br>
            <a:r>
              <a:rPr lang="en-US" altLang="zh-TW" b="1" smtClean="0">
                <a:solidFill>
                  <a:srgbClr val="006600"/>
                </a:solidFill>
              </a:rPr>
              <a:t>z-tree.exe</a:t>
            </a:r>
          </a:p>
          <a:p>
            <a:endParaRPr lang="en-US" altLang="zh-TW" smtClean="0"/>
          </a:p>
          <a:p>
            <a:r>
              <a:rPr lang="en-US" altLang="zh-TW" smtClean="0"/>
              <a:t>Specify the language</a:t>
            </a:r>
          </a:p>
          <a:p>
            <a:pPr lvl="1"/>
            <a:r>
              <a:rPr lang="en-US" altLang="zh-TW" smtClean="0"/>
              <a:t>Right-click the shortcut</a:t>
            </a:r>
          </a:p>
          <a:p>
            <a:pPr lvl="1"/>
            <a:r>
              <a:rPr lang="en-US" altLang="zh-TW" smtClean="0"/>
              <a:t>Choose “Properties”</a:t>
            </a:r>
          </a:p>
          <a:p>
            <a:pPr lvl="1"/>
            <a:r>
              <a:rPr lang="en-US" altLang="zh-TW" smtClean="0"/>
              <a:t>Add the parameter </a:t>
            </a:r>
            <a:br>
              <a:rPr lang="en-US" altLang="zh-TW" smtClean="0"/>
            </a:br>
            <a:r>
              <a:rPr lang="en-US" altLang="zh-TW" smtClean="0"/>
              <a:t>“/language en” (English) </a:t>
            </a:r>
          </a:p>
          <a:p>
            <a:endParaRPr lang="zh-TW" altLang="en-US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1571625"/>
            <a:ext cx="359092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橢圓 6"/>
          <p:cNvSpPr/>
          <p:nvPr/>
        </p:nvSpPr>
        <p:spPr>
          <a:xfrm>
            <a:off x="7715250" y="2928938"/>
            <a:ext cx="1000125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Specify Server IP</a:t>
            </a:r>
            <a:endParaRPr lang="zh-TW" altLang="en-US" smtClean="0"/>
          </a:p>
        </p:txBody>
      </p:sp>
      <p:sp>
        <p:nvSpPr>
          <p:cNvPr id="26626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Specify the IP address in server.eec</a:t>
            </a:r>
            <a:endParaRPr lang="zh-TW" altLang="en-US" smtClean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2428875"/>
            <a:ext cx="62865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Starting z-tree (via the shortcut)</a:t>
            </a:r>
            <a:endParaRPr lang="zh-TW" altLang="en-US" smtClean="0"/>
          </a:p>
        </p:txBody>
      </p:sp>
      <p:sp>
        <p:nvSpPr>
          <p:cNvPr id="27650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endParaRPr lang="zh-TW" altLang="en-US" smtClean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1571625"/>
            <a:ext cx="600075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動作按鈕: 起點 4">
            <a:hlinkClick r:id="rId3" action="ppaction://hlinksldjump" highlightClick="1"/>
          </p:cNvPr>
          <p:cNvSpPr/>
          <p:nvPr/>
        </p:nvSpPr>
        <p:spPr>
          <a:xfrm>
            <a:off x="7929586" y="5429264"/>
            <a:ext cx="857256" cy="857256"/>
          </a:xfrm>
          <a:prstGeom prst="actionButtonBeginning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Specifying Parameters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Experiment</a:t>
            </a:r>
          </a:p>
          <a:p>
            <a:pPr lvl="1"/>
            <a:r>
              <a:rPr lang="en-US" altLang="zh-TW" b="1" smtClean="0"/>
              <a:t>Session</a:t>
            </a:r>
          </a:p>
          <a:p>
            <a:pPr lvl="2"/>
            <a:r>
              <a:rPr lang="en-US" altLang="zh-TW" b="1" smtClean="0"/>
              <a:t>Treatment</a:t>
            </a:r>
          </a:p>
          <a:p>
            <a:pPr lvl="3"/>
            <a:r>
              <a:rPr lang="en-US" altLang="zh-TW" b="1" smtClean="0"/>
              <a:t>Period</a:t>
            </a:r>
          </a:p>
          <a:p>
            <a:pPr lvl="4"/>
            <a:r>
              <a:rPr lang="en-US" altLang="zh-TW" b="1" smtClean="0"/>
              <a:t>Stage</a:t>
            </a:r>
          </a:p>
          <a:p>
            <a:endParaRPr lang="zh-TW" alt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The Structure of the Experiments</a:t>
            </a:r>
            <a:endParaRPr lang="zh-TW" altLang="en-US" smtClean="0"/>
          </a:p>
        </p:txBody>
      </p:sp>
      <p:sp>
        <p:nvSpPr>
          <p:cNvPr id="29698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How does z-Tree execute the commands?</a:t>
            </a:r>
          </a:p>
          <a:p>
            <a:endParaRPr lang="en-US" altLang="zh-TW" smtClean="0"/>
          </a:p>
          <a:p>
            <a:endParaRPr lang="zh-TW" altLang="en-US" smtClean="0"/>
          </a:p>
        </p:txBody>
      </p:sp>
      <p:graphicFrame>
        <p:nvGraphicFramePr>
          <p:cNvPr id="5" name="資料庫圖表 4"/>
          <p:cNvGraphicFramePr/>
          <p:nvPr/>
        </p:nvGraphicFramePr>
        <p:xfrm>
          <a:off x="571472" y="1928802"/>
          <a:ext cx="79296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30722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endParaRPr lang="zh-TW" altLang="en-US" smtClean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9788" y="1362075"/>
            <a:ext cx="63912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Background Parameters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Double-click </a:t>
            </a:r>
            <a:r>
              <a:rPr lang="en-US" altLang="zh-TW" b="1" smtClean="0">
                <a:solidFill>
                  <a:srgbClr val="0070C0"/>
                </a:solidFill>
              </a:rPr>
              <a:t>Background</a:t>
            </a:r>
          </a:p>
          <a:p>
            <a:endParaRPr lang="en-US" altLang="zh-TW" smtClean="0"/>
          </a:p>
          <a:p>
            <a:r>
              <a:rPr lang="en-US" altLang="zh-TW" smtClean="0"/>
              <a:t>We will talk about </a:t>
            </a:r>
            <a:br>
              <a:rPr lang="en-US" altLang="zh-TW" smtClean="0"/>
            </a:br>
            <a:r>
              <a:rPr lang="en-US" altLang="zh-TW" smtClean="0"/>
              <a:t>how to group subjects </a:t>
            </a:r>
            <a:br>
              <a:rPr lang="en-US" altLang="zh-TW" smtClean="0"/>
            </a:br>
            <a:r>
              <a:rPr lang="en-US" altLang="zh-TW" smtClean="0">
                <a:hlinkClick r:id="rId2" action="ppaction://hlinksldjump"/>
              </a:rPr>
              <a:t>later</a:t>
            </a:r>
            <a:r>
              <a:rPr lang="en-US" altLang="zh-TW" smtClean="0"/>
              <a:t>. </a:t>
            </a:r>
            <a:endParaRPr lang="zh-TW" altLang="en-US" smtClean="0"/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2428875"/>
            <a:ext cx="3857625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橢圓 6"/>
          <p:cNvSpPr/>
          <p:nvPr/>
        </p:nvSpPr>
        <p:spPr>
          <a:xfrm>
            <a:off x="5214938" y="2714625"/>
            <a:ext cx="2643187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Tables </a:t>
            </a:r>
            <a:endParaRPr lang="zh-TW" altLang="en-US" smtClean="0"/>
          </a:p>
        </p:txBody>
      </p:sp>
      <p:sp>
        <p:nvSpPr>
          <p:cNvPr id="32770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b="1" smtClean="0">
                <a:solidFill>
                  <a:srgbClr val="0070C0"/>
                </a:solidFill>
              </a:rPr>
              <a:t>global</a:t>
            </a:r>
            <a:r>
              <a:rPr lang="en-US" altLang="zh-TW" smtClean="0"/>
              <a:t>, </a:t>
            </a:r>
            <a:r>
              <a:rPr lang="en-US" altLang="zh-TW" b="1" smtClean="0">
                <a:solidFill>
                  <a:srgbClr val="0070C0"/>
                </a:solidFill>
              </a:rPr>
              <a:t>subject</a:t>
            </a:r>
            <a:r>
              <a:rPr lang="en-US" altLang="zh-TW" smtClean="0"/>
              <a:t>, </a:t>
            </a:r>
            <a:r>
              <a:rPr lang="en-US" altLang="zh-TW" b="1" smtClean="0">
                <a:solidFill>
                  <a:srgbClr val="0070C0"/>
                </a:solidFill>
              </a:rPr>
              <a:t>summary</a:t>
            </a:r>
            <a:r>
              <a:rPr lang="en-US" altLang="zh-TW" smtClean="0"/>
              <a:t>, </a:t>
            </a:r>
            <a:r>
              <a:rPr lang="en-US" altLang="zh-TW" b="1" smtClean="0">
                <a:solidFill>
                  <a:srgbClr val="0070C0"/>
                </a:solidFill>
              </a:rPr>
              <a:t>contracts</a:t>
            </a:r>
            <a:r>
              <a:rPr lang="en-US" altLang="zh-TW" smtClean="0"/>
              <a:t>, </a:t>
            </a:r>
            <a:r>
              <a:rPr lang="en-US" altLang="zh-TW" b="1" smtClean="0">
                <a:solidFill>
                  <a:srgbClr val="0070C0"/>
                </a:solidFill>
              </a:rPr>
              <a:t>session</a:t>
            </a:r>
            <a:r>
              <a:rPr lang="en-US" altLang="zh-TW" smtClean="0"/>
              <a:t/>
            </a:r>
            <a:br>
              <a:rPr lang="en-US" altLang="zh-TW" smtClean="0"/>
            </a:br>
            <a:r>
              <a:rPr lang="en-US" altLang="zh-TW" smtClean="0">
                <a:sym typeface="Wingdings" pitchFamily="2" charset="2"/>
              </a:rPr>
              <a:t> contains variables used in the experiment</a:t>
            </a:r>
            <a:endParaRPr lang="en-US" altLang="zh-TW" smtClean="0"/>
          </a:p>
          <a:p>
            <a:endParaRPr lang="en-US" altLang="zh-TW" smtClean="0"/>
          </a:p>
          <a:p>
            <a:r>
              <a:rPr lang="en-US" altLang="zh-TW" smtClean="0"/>
              <a:t>Ex: some built-in variables</a:t>
            </a:r>
          </a:p>
          <a:p>
            <a:pPr lvl="1"/>
            <a:r>
              <a:rPr lang="en-US" altLang="zh-TW" b="1" smtClean="0">
                <a:solidFill>
                  <a:srgbClr val="0070C0"/>
                </a:solidFill>
              </a:rPr>
              <a:t>Global</a:t>
            </a:r>
            <a:r>
              <a:rPr lang="en-US" altLang="zh-TW" smtClean="0"/>
              <a:t>: Period, NumPeriods</a:t>
            </a:r>
          </a:p>
          <a:p>
            <a:pPr lvl="1"/>
            <a:r>
              <a:rPr lang="en-US" altLang="zh-TW" b="1" smtClean="0">
                <a:solidFill>
                  <a:srgbClr val="0070C0"/>
                </a:solidFill>
              </a:rPr>
              <a:t>Subject</a:t>
            </a:r>
            <a:r>
              <a:rPr lang="en-US" altLang="zh-TW" smtClean="0"/>
              <a:t>: Period, Subject, Group, Profit, TotalProfit, Participate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How to Create Variables</a:t>
            </a:r>
            <a:endParaRPr lang="zh-TW" altLang="en-US" smtClean="0"/>
          </a:p>
        </p:txBody>
      </p:sp>
      <p:sp>
        <p:nvSpPr>
          <p:cNvPr id="33794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you can create your own variables in the </a:t>
            </a:r>
            <a:r>
              <a:rPr lang="en-US" altLang="zh-TW" b="1" smtClean="0">
                <a:solidFill>
                  <a:srgbClr val="0070C0"/>
                </a:solidFill>
              </a:rPr>
              <a:t>programs</a:t>
            </a:r>
            <a:r>
              <a:rPr lang="en-US" altLang="zh-TW" smtClean="0"/>
              <a:t> </a:t>
            </a:r>
            <a:endParaRPr lang="zh-TW" altLang="en-US" smtClean="0"/>
          </a:p>
        </p:txBody>
      </p:sp>
      <p:sp>
        <p:nvSpPr>
          <p:cNvPr id="4" name="動作按鈕: 起點 3">
            <a:hlinkClick r:id="rId2" action="ppaction://hlinksldjump" highlightClick="1"/>
          </p:cNvPr>
          <p:cNvSpPr/>
          <p:nvPr/>
        </p:nvSpPr>
        <p:spPr>
          <a:xfrm>
            <a:off x="7929586" y="5429264"/>
            <a:ext cx="857256" cy="857256"/>
          </a:xfrm>
          <a:prstGeom prst="actionButtonBeginning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Programs</a:t>
            </a:r>
            <a:endParaRPr lang="zh-TW" altLang="en-US" smtClean="0"/>
          </a:p>
        </p:txBody>
      </p:sp>
      <p:sp>
        <p:nvSpPr>
          <p:cNvPr id="34818" name="內容版面配置區 2"/>
          <p:cNvSpPr>
            <a:spLocks noGrp="1"/>
          </p:cNvSpPr>
          <p:nvPr>
            <p:ph idx="1"/>
          </p:nvPr>
        </p:nvSpPr>
        <p:spPr>
          <a:xfrm>
            <a:off x="0" y="1831975"/>
            <a:ext cx="4114800" cy="4525963"/>
          </a:xfrm>
        </p:spPr>
        <p:txBody>
          <a:bodyPr/>
          <a:lstStyle/>
          <a:p>
            <a:r>
              <a:rPr lang="en-US" altLang="zh-TW" smtClean="0"/>
              <a:t>To add programs, 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Select the last item (the item before the program)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“Treatment” menu </a:t>
            </a:r>
            <a:br>
              <a:rPr lang="en-US" altLang="zh-TW" smtClean="0"/>
            </a:br>
            <a:r>
              <a:rPr lang="en-US" altLang="zh-TW" smtClean="0">
                <a:sym typeface="Wingdings" pitchFamily="2" charset="2"/>
              </a:rPr>
              <a:t> “New Program”</a:t>
            </a:r>
            <a:endParaRPr lang="zh-TW" altLang="en-US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2214563"/>
            <a:ext cx="4926012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Programs 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438" y="1831975"/>
            <a:ext cx="4000500" cy="4525963"/>
          </a:xfrm>
        </p:spPr>
        <p:txBody>
          <a:bodyPr/>
          <a:lstStyle/>
          <a:p>
            <a:r>
              <a:rPr lang="en-US" altLang="zh-TW" smtClean="0"/>
              <a:t>Specify the table</a:t>
            </a:r>
          </a:p>
          <a:p>
            <a:r>
              <a:rPr lang="en-US" altLang="zh-TW" smtClean="0"/>
              <a:t>Declare and assign values to variables</a:t>
            </a:r>
          </a:p>
          <a:p>
            <a:r>
              <a:rPr lang="en-US" altLang="zh-TW" smtClean="0"/>
              <a:t>Do the programming</a:t>
            </a:r>
            <a:br>
              <a:rPr lang="en-US" altLang="zh-TW" smtClean="0"/>
            </a:br>
            <a:r>
              <a:rPr lang="en-US" altLang="zh-TW" smtClean="0"/>
              <a:t>(use semicolon to separate expressions)</a:t>
            </a:r>
            <a:endParaRPr lang="zh-TW" altLang="en-US" smtClean="0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9100" y="2000250"/>
            <a:ext cx="4843463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 4"/>
          <p:cNvSpPr/>
          <p:nvPr/>
        </p:nvSpPr>
        <p:spPr>
          <a:xfrm>
            <a:off x="4514850" y="2071688"/>
            <a:ext cx="1643063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Programs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Some useful operators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+, -, *, /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&lt;, &lt;=, ==, !=, &gt;=, &gt;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 smtClean="0"/>
              <a:t>&amp;, |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Scope operators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You can look up functions in the </a:t>
            </a:r>
            <a:r>
              <a:rPr lang="en-US" altLang="zh-TW" b="1" dirty="0" smtClean="0"/>
              <a:t>Reference Manual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438" y="1831975"/>
            <a:ext cx="8229600" cy="4525963"/>
          </a:xfrm>
        </p:spPr>
        <p:txBody>
          <a:bodyPr/>
          <a:lstStyle/>
          <a:p>
            <a:r>
              <a:rPr lang="en-US" altLang="zh-TW" smtClean="0"/>
              <a:t>Add a new stage: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Select </a:t>
            </a:r>
            <a:r>
              <a:rPr lang="en-US" altLang="zh-TW" b="1" smtClean="0">
                <a:solidFill>
                  <a:srgbClr val="0070C0"/>
                </a:solidFill>
              </a:rPr>
              <a:t>Background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mtClean="0"/>
              <a:t>“Treatment” menu </a:t>
            </a:r>
            <a:br>
              <a:rPr lang="en-US" altLang="zh-TW" smtClean="0"/>
            </a:br>
            <a:r>
              <a:rPr lang="en-US" altLang="zh-TW" smtClean="0">
                <a:sym typeface="Wingdings" pitchFamily="2" charset="2"/>
              </a:rPr>
              <a:t> “New Stage”</a:t>
            </a:r>
            <a:endParaRPr lang="zh-TW" altLang="en-US" smtClean="0"/>
          </a:p>
          <a:p>
            <a:endParaRPr lang="zh-TW" altLang="en-US" smtClean="0"/>
          </a:p>
        </p:txBody>
      </p:sp>
      <p:sp>
        <p:nvSpPr>
          <p:cNvPr id="4" name="動作按鈕: 起點 3">
            <a:hlinkClick r:id="rId2" action="ppaction://hlinksldjump" highlightClick="1"/>
          </p:cNvPr>
          <p:cNvSpPr/>
          <p:nvPr/>
        </p:nvSpPr>
        <p:spPr>
          <a:xfrm>
            <a:off x="8215338" y="5429264"/>
            <a:ext cx="857256" cy="857256"/>
          </a:xfrm>
          <a:prstGeom prst="actionButtonBeginning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000250"/>
            <a:ext cx="397192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Input and Output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z="2800" smtClean="0"/>
              <a:t>Active Screen &amp; Waiting Screen</a:t>
            </a:r>
          </a:p>
          <a:p>
            <a:r>
              <a:rPr lang="en-US" altLang="zh-TW" sz="2800" smtClean="0"/>
              <a:t>Add a new </a:t>
            </a:r>
            <a:r>
              <a:rPr lang="en-US" altLang="zh-TW" sz="2800" b="1" smtClean="0">
                <a:solidFill>
                  <a:srgbClr val="0070C0"/>
                </a:solidFill>
              </a:rPr>
              <a:t>box</a:t>
            </a:r>
            <a:r>
              <a:rPr lang="en-US" altLang="zh-TW" sz="2800" smtClean="0"/>
              <a:t>: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z="2400" smtClean="0"/>
              <a:t>Choose “Active Screen” of the new stage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z="2400" smtClean="0"/>
              <a:t>“Treatment” menu </a:t>
            </a:r>
            <a:r>
              <a:rPr lang="en-US" altLang="zh-TW" sz="2400" smtClean="0">
                <a:sym typeface="Wingdings" pitchFamily="2" charset="2"/>
              </a:rPr>
              <a:t> “New Box”  “Standard Box”</a:t>
            </a:r>
          </a:p>
          <a:p>
            <a:endParaRPr lang="en-US" altLang="zh-TW" smtClean="0"/>
          </a:p>
          <a:p>
            <a:endParaRPr lang="zh-TW" altLang="en-US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38" y="3714750"/>
            <a:ext cx="4738687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Item 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Item: </a:t>
            </a:r>
          </a:p>
          <a:p>
            <a:pPr lvl="1"/>
            <a:r>
              <a:rPr lang="en-US" altLang="zh-TW" b="1" smtClean="0"/>
              <a:t>input item </a:t>
            </a:r>
          </a:p>
          <a:p>
            <a:pPr lvl="1"/>
            <a:r>
              <a:rPr lang="en-US" altLang="zh-TW" b="1" smtClean="0"/>
              <a:t>output item</a:t>
            </a:r>
          </a:p>
          <a:p>
            <a:endParaRPr lang="en-US" altLang="zh-TW" smtClean="0"/>
          </a:p>
          <a:p>
            <a:r>
              <a:rPr lang="en-US" altLang="zh-TW" smtClean="0"/>
              <a:t>Add an </a:t>
            </a:r>
            <a:r>
              <a:rPr lang="en-US" altLang="zh-TW" b="1" smtClean="0">
                <a:solidFill>
                  <a:srgbClr val="0070C0"/>
                </a:solidFill>
              </a:rPr>
              <a:t>item</a:t>
            </a:r>
            <a:r>
              <a:rPr lang="en-US" altLang="zh-TW" smtClean="0"/>
              <a:t>:</a:t>
            </a:r>
          </a:p>
          <a:p>
            <a:pPr lvl="1"/>
            <a:r>
              <a:rPr lang="en-US" altLang="zh-TW" smtClean="0"/>
              <a:t>Select a </a:t>
            </a:r>
            <a:r>
              <a:rPr lang="en-US" altLang="zh-TW" b="1" smtClean="0">
                <a:solidFill>
                  <a:srgbClr val="0070C0"/>
                </a:solidFill>
              </a:rPr>
              <a:t>box</a:t>
            </a:r>
          </a:p>
          <a:p>
            <a:pPr lvl="1"/>
            <a:r>
              <a:rPr lang="en-US" altLang="zh-TW" smtClean="0"/>
              <a:t>“Treatment” menu </a:t>
            </a:r>
            <a:br>
              <a:rPr lang="en-US" altLang="zh-TW" smtClean="0"/>
            </a:br>
            <a:r>
              <a:rPr lang="en-US" altLang="zh-TW" smtClean="0">
                <a:sym typeface="Wingdings" pitchFamily="2" charset="2"/>
              </a:rPr>
              <a:t> “New Item”</a:t>
            </a:r>
            <a:endParaRPr lang="en-US" altLang="zh-TW" smtClean="0"/>
          </a:p>
          <a:p>
            <a:endParaRPr lang="zh-TW" altLang="en-US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1857375"/>
            <a:ext cx="47434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 4"/>
          <p:cNvSpPr/>
          <p:nvPr/>
        </p:nvSpPr>
        <p:spPr>
          <a:xfrm>
            <a:off x="4500563" y="3357563"/>
            <a:ext cx="1643062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500563" y="4143375"/>
            <a:ext cx="1643062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6429375" y="4143375"/>
            <a:ext cx="25717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>
                <a:solidFill>
                  <a:srgbClr val="FF0000"/>
                </a:solidFill>
                <a:latin typeface="Calibri" pitchFamily="34" charset="0"/>
              </a:rPr>
              <a:t>The value will be shown as a multiple of the value specified in the “Layout” field</a:t>
            </a:r>
            <a:endParaRPr kumimoji="0" lang="zh-TW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直線單箭頭接點 8"/>
          <p:cNvCxnSpPr>
            <a:endCxn id="5" idx="5"/>
          </p:cNvCxnSpPr>
          <p:nvPr/>
        </p:nvCxnSpPr>
        <p:spPr>
          <a:xfrm rot="10800000">
            <a:off x="5902325" y="3844925"/>
            <a:ext cx="527050" cy="2270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4143375" y="5429250"/>
            <a:ext cx="300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>
                <a:solidFill>
                  <a:srgbClr val="FF0000"/>
                </a:solidFill>
                <a:latin typeface="Calibri" pitchFamily="34" charset="0"/>
              </a:rPr>
              <a:t>Check “Input” if you are going to create an input field</a:t>
            </a:r>
            <a:endParaRPr kumimoji="0" lang="zh-TW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3" name="直線單箭頭接點 12"/>
          <p:cNvCxnSpPr>
            <a:stCxn id="11" idx="0"/>
            <a:endCxn id="6" idx="4"/>
          </p:cNvCxnSpPr>
          <p:nvPr/>
        </p:nvCxnSpPr>
        <p:spPr>
          <a:xfrm rot="16200000" flipV="1">
            <a:off x="5126038" y="4911725"/>
            <a:ext cx="714375" cy="320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0962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An input item</a:t>
            </a:r>
            <a:endParaRPr lang="zh-TW" altLang="en-US" smtClean="0"/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7425" y="2395538"/>
            <a:ext cx="47434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 4"/>
          <p:cNvSpPr/>
          <p:nvPr/>
        </p:nvSpPr>
        <p:spPr>
          <a:xfrm>
            <a:off x="2400300" y="5038725"/>
            <a:ext cx="1643063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" name="動作按鈕: 起點 5">
            <a:hlinkClick r:id="rId3" action="ppaction://hlinksldjump" highlightClick="1"/>
          </p:cNvPr>
          <p:cNvSpPr/>
          <p:nvPr/>
        </p:nvSpPr>
        <p:spPr>
          <a:xfrm>
            <a:off x="8072462" y="5429264"/>
            <a:ext cx="857256" cy="857256"/>
          </a:xfrm>
          <a:prstGeom prst="actionButtonBeginning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Group Matching - Programs</a:t>
            </a:r>
            <a:endParaRPr lang="zh-TW" altLang="en-US" smtClean="0"/>
          </a:p>
        </p:txBody>
      </p:sp>
      <p:sp>
        <p:nvSpPr>
          <p:cNvPr id="41986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472488" cy="4525962"/>
          </a:xfrm>
        </p:spPr>
        <p:txBody>
          <a:bodyPr/>
          <a:lstStyle/>
          <a:p>
            <a:r>
              <a:rPr lang="en-US" altLang="zh-TW" smtClean="0"/>
              <a:t>You can do the group matching by writing your own programs in the </a:t>
            </a:r>
            <a:r>
              <a:rPr lang="en-US" altLang="zh-TW" b="1" smtClean="0">
                <a:solidFill>
                  <a:srgbClr val="0070C0"/>
                </a:solidFill>
              </a:rPr>
              <a:t>subjects</a:t>
            </a:r>
            <a:r>
              <a:rPr lang="en-US" altLang="zh-TW" smtClean="0"/>
              <a:t> table, </a:t>
            </a:r>
            <a:br>
              <a:rPr lang="en-US" altLang="zh-TW" smtClean="0"/>
            </a:br>
            <a:r>
              <a:rPr lang="en-US" altLang="zh-TW" smtClean="0"/>
              <a:t>ex: </a:t>
            </a:r>
            <a:br>
              <a:rPr lang="en-US" altLang="zh-TW" smtClean="0"/>
            </a:br>
            <a:r>
              <a:rPr lang="en-US" altLang="zh-TW" sz="1800" smtClean="0"/>
              <a:t>Group = if(mod(Subject,5)&gt;0, rounddown(Subject/5,1)-1, rounddown(Subject/5,1));</a:t>
            </a:r>
          </a:p>
          <a:p>
            <a:endParaRPr lang="en-US" altLang="zh-TW" smtClean="0"/>
          </a:p>
          <a:p>
            <a:endParaRPr lang="zh-TW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Group Matching – Automatic</a:t>
            </a:r>
            <a:endParaRPr lang="zh-TW" altLang="en-US" smtClean="0"/>
          </a:p>
        </p:txBody>
      </p:sp>
      <p:sp>
        <p:nvSpPr>
          <p:cNvPr id="43010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Or you can let z-Tree do it automatically.</a:t>
            </a:r>
          </a:p>
          <a:p>
            <a:endParaRPr lang="en-US" altLang="zh-TW" smtClean="0"/>
          </a:p>
          <a:p>
            <a:endParaRPr lang="zh-TW" altLang="en-US" smtClean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463" y="2357438"/>
            <a:ext cx="4967287" cy="43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Some Useful Options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b="1" dirty="0" smtClean="0">
                <a:solidFill>
                  <a:srgbClr val="0070C0"/>
                </a:solidFill>
              </a:rPr>
              <a:t>Partner</a:t>
            </a:r>
            <a:r>
              <a:rPr lang="en-US" altLang="zh-TW" dirty="0" smtClean="0"/>
              <a:t>:</a:t>
            </a:r>
            <a:br>
              <a:rPr lang="en-US" altLang="zh-TW" dirty="0" smtClean="0"/>
            </a:br>
            <a:r>
              <a:rPr lang="en-US" altLang="zh-TW" sz="2800" dirty="0" smtClean="0"/>
              <a:t>The first players constitute group 1, the next players group 2 and so on.  </a:t>
            </a:r>
            <a:br>
              <a:rPr lang="en-US" altLang="zh-TW" sz="2800" dirty="0" smtClean="0"/>
            </a:br>
            <a:endParaRPr lang="en-US" altLang="zh-TW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b="1" dirty="0" smtClean="0">
                <a:solidFill>
                  <a:srgbClr val="0070C0"/>
                </a:solidFill>
              </a:rPr>
              <a:t>Stranger</a:t>
            </a:r>
            <a:r>
              <a:rPr lang="en-US" altLang="zh-TW" dirty="0" smtClean="0"/>
              <a:t>:</a:t>
            </a:r>
            <a:br>
              <a:rPr lang="en-US" altLang="zh-TW" dirty="0" smtClean="0"/>
            </a:br>
            <a:r>
              <a:rPr lang="en-US" altLang="zh-TW" sz="2800" dirty="0" smtClean="0"/>
              <a:t>Random matching for each period.</a:t>
            </a:r>
            <a:br>
              <a:rPr lang="en-US" altLang="zh-TW" sz="2800" dirty="0" smtClean="0"/>
            </a:br>
            <a:endParaRPr lang="en-US" altLang="zh-TW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b="1" dirty="0" smtClean="0">
                <a:solidFill>
                  <a:srgbClr val="0070C0"/>
                </a:solidFill>
              </a:rPr>
              <a:t>Absolute Stranger</a:t>
            </a:r>
            <a:r>
              <a:rPr lang="en-US" altLang="zh-TW" dirty="0" smtClean="0"/>
              <a:t>:</a:t>
            </a:r>
            <a:br>
              <a:rPr lang="en-US" altLang="zh-TW" dirty="0" smtClean="0"/>
            </a:br>
            <a:r>
              <a:rPr lang="en-US" altLang="zh-TW" sz="2800" dirty="0" smtClean="0"/>
              <a:t>each subject is never in the same group with others more than once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標題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329613" cy="1143000"/>
          </a:xfrm>
        </p:spPr>
        <p:txBody>
          <a:bodyPr/>
          <a:lstStyle/>
          <a:p>
            <a:r>
              <a:rPr lang="en-US" altLang="zh-TW" smtClean="0"/>
              <a:t>Group Matching – Parameter Table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760538"/>
            <a:ext cx="4857750" cy="4525962"/>
          </a:xfrm>
        </p:spPr>
        <p:txBody>
          <a:bodyPr/>
          <a:lstStyle/>
          <a:p>
            <a:r>
              <a:rPr lang="en-US" altLang="zh-TW" smtClean="0"/>
              <a:t>Specify group identities directly in the parameter table.</a:t>
            </a:r>
            <a:br>
              <a:rPr lang="en-US" altLang="zh-TW" smtClean="0"/>
            </a:br>
            <a:endParaRPr lang="en-US" altLang="zh-TW" smtClean="0"/>
          </a:p>
          <a:p>
            <a:r>
              <a:rPr lang="en-US" altLang="zh-TW" smtClean="0"/>
              <a:t>Ex: an experiment with</a:t>
            </a:r>
            <a:br>
              <a:rPr lang="en-US" altLang="zh-TW" smtClean="0"/>
            </a:br>
            <a:r>
              <a:rPr lang="en-US" altLang="zh-TW" smtClean="0"/>
              <a:t>8 subjects, 4 groups, 3 periods</a:t>
            </a:r>
            <a:endParaRPr lang="zh-TW" altLang="en-US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1857375"/>
            <a:ext cx="42608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 5"/>
          <p:cNvSpPr/>
          <p:nvPr/>
        </p:nvSpPr>
        <p:spPr>
          <a:xfrm>
            <a:off x="5286375" y="2143125"/>
            <a:ext cx="2571750" cy="714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286375" y="3071813"/>
            <a:ext cx="2571750" cy="285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6082" name="內容版面配置區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525963"/>
          </a:xfrm>
        </p:spPr>
        <p:txBody>
          <a:bodyPr/>
          <a:lstStyle/>
          <a:p>
            <a:r>
              <a:rPr lang="en-US" altLang="zh-TW" smtClean="0"/>
              <a:t>“Treatment” menu </a:t>
            </a:r>
            <a:r>
              <a:rPr lang="en-US" altLang="zh-TW" smtClean="0">
                <a:sym typeface="Wingdings" pitchFamily="2" charset="2"/>
              </a:rPr>
              <a:t> Parameter Table</a:t>
            </a:r>
            <a:endParaRPr lang="zh-TW" altLang="en-US" smtClean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50" y="2286000"/>
            <a:ext cx="48799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0" y="2500313"/>
            <a:ext cx="9144000" cy="3429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052777"/>
            <a:ext cx="81438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7106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Double-clicking the cells brings out the parameter windows</a:t>
            </a:r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zh-TW" altLang="en-US" smtClean="0"/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024188"/>
            <a:ext cx="47434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 4"/>
          <p:cNvSpPr/>
          <p:nvPr/>
        </p:nvSpPr>
        <p:spPr>
          <a:xfrm>
            <a:off x="2500313" y="3452813"/>
            <a:ext cx="1571625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8130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You can copy and paste parameter settings by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z="2400" smtClean="0"/>
              <a:t>Specify the group parameters in some cells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z="2400" smtClean="0"/>
              <a:t>Select these cells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en-US" altLang="zh-TW" sz="2400" smtClean="0"/>
              <a:t>Copy to other cells by dragging the selected cells</a:t>
            </a:r>
            <a:endParaRPr lang="zh-TW" altLang="en-US" sz="2400" smtClean="0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071938"/>
            <a:ext cx="77200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動作按鈕: 起點 5">
            <a:hlinkClick r:id="rId3" action="ppaction://hlinksldjump" highlightClick="1"/>
          </p:cNvPr>
          <p:cNvSpPr/>
          <p:nvPr/>
        </p:nvSpPr>
        <p:spPr>
          <a:xfrm>
            <a:off x="8072462" y="5429264"/>
            <a:ext cx="857256" cy="857256"/>
          </a:xfrm>
          <a:prstGeom prst="actionButtonBeginning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Conducting an Experiment</a:t>
            </a:r>
            <a:endParaRPr lang="zh-TW" altLang="en-US" smtClean="0"/>
          </a:p>
        </p:txBody>
      </p:sp>
      <p:sp>
        <p:nvSpPr>
          <p:cNvPr id="49154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You can use Clients’ Table to monitor what subjects do.</a:t>
            </a:r>
          </a:p>
          <a:p>
            <a:r>
              <a:rPr lang="en-US" altLang="zh-TW" smtClean="0"/>
              <a:t>“Run” menu </a:t>
            </a:r>
            <a:r>
              <a:rPr lang="en-US" altLang="zh-TW" smtClean="0">
                <a:sym typeface="Wingdings" pitchFamily="2" charset="2"/>
              </a:rPr>
              <a:t> “Clients’ Table”</a:t>
            </a:r>
            <a:endParaRPr lang="zh-TW" altLang="en-US" smtClean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3429000"/>
            <a:ext cx="4767262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0178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You can see the subjects if they execute z-leafs and connect to z-Tree successfully.</a:t>
            </a:r>
            <a:endParaRPr lang="zh-TW" altLang="en-US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3395663"/>
            <a:ext cx="5214938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 5"/>
          <p:cNvSpPr/>
          <p:nvPr/>
        </p:nvSpPr>
        <p:spPr>
          <a:xfrm>
            <a:off x="357188" y="4013200"/>
            <a:ext cx="1274762" cy="450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5823" y="1428736"/>
            <a:ext cx="2693829" cy="224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500188" y="3000375"/>
            <a:ext cx="2239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b="1">
                <a:solidFill>
                  <a:srgbClr val="0070C0"/>
                </a:solidFill>
                <a:latin typeface="Calibri" pitchFamily="34" charset="0"/>
              </a:rPr>
              <a:t>Clients’ Table –</a:t>
            </a:r>
            <a:r>
              <a:rPr kumimoji="0" lang="zh-TW" altLang="en-US" b="1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kumimoji="0" lang="en-US" altLang="zh-TW" b="1">
                <a:solidFill>
                  <a:srgbClr val="0070C0"/>
                </a:solidFill>
                <a:latin typeface="Calibri" pitchFamily="34" charset="0"/>
              </a:rPr>
              <a:t>z-Tree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795963" y="1000125"/>
            <a:ext cx="2511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b="1">
                <a:solidFill>
                  <a:srgbClr val="0070C0"/>
                </a:solidFill>
                <a:latin typeface="Calibri" pitchFamily="34" charset="0"/>
              </a:rPr>
              <a:t>Welcome Screen –</a:t>
            </a:r>
            <a:r>
              <a:rPr kumimoji="0" lang="zh-TW" altLang="en-US" b="1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kumimoji="0" lang="en-US" altLang="zh-TW" b="1">
                <a:solidFill>
                  <a:srgbClr val="0070C0"/>
                </a:solidFill>
                <a:latin typeface="Calibri" pitchFamily="34" charset="0"/>
              </a:rPr>
              <a:t>z-leaf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286256"/>
            <a:ext cx="2693829" cy="224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775325" y="3857625"/>
            <a:ext cx="2511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b="1">
                <a:solidFill>
                  <a:srgbClr val="0070C0"/>
                </a:solidFill>
                <a:latin typeface="Calibri" pitchFamily="34" charset="0"/>
              </a:rPr>
              <a:t>Welcome Screen –</a:t>
            </a:r>
            <a:r>
              <a:rPr kumimoji="0" lang="zh-TW" altLang="en-US" b="1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kumimoji="0" lang="en-US" altLang="zh-TW" b="1">
                <a:solidFill>
                  <a:srgbClr val="0070C0"/>
                </a:solidFill>
                <a:latin typeface="Calibri" pitchFamily="34" charset="0"/>
              </a:rPr>
              <a:t>z-leaf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Start the Treatment</a:t>
            </a:r>
            <a:endParaRPr lang="zh-TW" altLang="en-US" smtClean="0"/>
          </a:p>
        </p:txBody>
      </p:sp>
      <p:sp>
        <p:nvSpPr>
          <p:cNvPr id="51202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Select the ztt window</a:t>
            </a:r>
          </a:p>
          <a:p>
            <a:r>
              <a:rPr lang="en-US" altLang="zh-TW" smtClean="0"/>
              <a:t>“Run” menu </a:t>
            </a:r>
            <a:r>
              <a:rPr lang="en-US" altLang="zh-TW" smtClean="0">
                <a:sym typeface="Wingdings" pitchFamily="2" charset="2"/>
              </a:rPr>
              <a:t> “Start Treatment”</a:t>
            </a:r>
            <a:endParaRPr lang="zh-TW" altLang="en-US" smtClean="0"/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951163"/>
            <a:ext cx="49847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2226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Once the treatment is started, you can observe subjects’ progress in the </a:t>
            </a:r>
            <a:r>
              <a:rPr lang="en-US" altLang="zh-TW" b="1" smtClean="0">
                <a:solidFill>
                  <a:srgbClr val="0070C0"/>
                </a:solidFill>
              </a:rPr>
              <a:t>Clients’ Table</a:t>
            </a:r>
            <a:r>
              <a:rPr lang="en-US" altLang="zh-TW" smtClean="0"/>
              <a:t>.</a:t>
            </a:r>
            <a:endParaRPr lang="zh-TW" altLang="en-US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3857625"/>
            <a:ext cx="4357688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 4"/>
          <p:cNvSpPr/>
          <p:nvPr/>
        </p:nvSpPr>
        <p:spPr>
          <a:xfrm>
            <a:off x="1285875" y="4214813"/>
            <a:ext cx="1285875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3809984" cy="238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3982" y="4262470"/>
            <a:ext cx="3809984" cy="238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3250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Displaying profit Information</a:t>
            </a:r>
            <a:endParaRPr lang="zh-TW" altLang="en-US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5" y="3170238"/>
            <a:ext cx="4408488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71546"/>
            <a:ext cx="4357686" cy="272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00504"/>
            <a:ext cx="4357686" cy="272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橢圓 6"/>
          <p:cNvSpPr/>
          <p:nvPr/>
        </p:nvSpPr>
        <p:spPr>
          <a:xfrm>
            <a:off x="1500188" y="3571875"/>
            <a:ext cx="1428750" cy="642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428875"/>
            <a:ext cx="379095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To End the Experiment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Make sure every subject has finished their jobs.</a:t>
            </a:r>
          </a:p>
          <a:p>
            <a:r>
              <a:rPr lang="en-US" altLang="zh-TW" smtClean="0"/>
              <a:t>Clients (z-leaf) –</a:t>
            </a:r>
            <a:r>
              <a:rPr lang="zh-TW" altLang="en-US" smtClean="0"/>
              <a:t> </a:t>
            </a:r>
            <a:r>
              <a:rPr lang="en-US" altLang="zh-TW" smtClean="0"/>
              <a:t/>
            </a:r>
            <a:br>
              <a:rPr lang="en-US" altLang="zh-TW" smtClean="0"/>
            </a:br>
            <a:r>
              <a:rPr lang="en-US" altLang="zh-TW" smtClean="0"/>
              <a:t>Alt + F4</a:t>
            </a:r>
          </a:p>
          <a:p>
            <a:r>
              <a:rPr lang="en-US" altLang="zh-TW" smtClean="0"/>
              <a:t>Server (z-tree) – </a:t>
            </a:r>
            <a:br>
              <a:rPr lang="en-US" altLang="zh-TW" smtClean="0"/>
            </a:br>
            <a:r>
              <a:rPr lang="en-US" altLang="zh-TW" smtClean="0"/>
              <a:t>“File” menu </a:t>
            </a:r>
            <a:r>
              <a:rPr lang="en-US" altLang="zh-TW" smtClean="0">
                <a:sym typeface="Wingdings" pitchFamily="2" charset="2"/>
              </a:rPr>
              <a:t> “Quit”</a:t>
            </a:r>
            <a:endParaRPr lang="en-US" altLang="zh-TW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071938"/>
            <a:ext cx="32305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 4"/>
          <p:cNvSpPr/>
          <p:nvPr/>
        </p:nvSpPr>
        <p:spPr>
          <a:xfrm>
            <a:off x="4716463" y="5545138"/>
            <a:ext cx="1649412" cy="7413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" name="動作按鈕: 首頁 5">
            <a:hlinkClick r:id="rId4" action="ppaction://hlinksldjump" highlightClick="1"/>
          </p:cNvPr>
          <p:cNvSpPr/>
          <p:nvPr/>
        </p:nvSpPr>
        <p:spPr>
          <a:xfrm>
            <a:off x="8001024" y="5500702"/>
            <a:ext cx="785818" cy="785818"/>
          </a:xfrm>
          <a:prstGeom prst="actionButtonHom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Data Files</a:t>
            </a:r>
            <a:endParaRPr lang="zh-TW" altLang="en-US" smtClean="0"/>
          </a:p>
        </p:txBody>
      </p:sp>
      <p:sp>
        <p:nvSpPr>
          <p:cNvPr id="55298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r>
              <a:rPr lang="en-US" altLang="zh-TW" smtClean="0"/>
              <a:t>Files created by z-Tree:</a:t>
            </a:r>
          </a:p>
          <a:p>
            <a:pPr lvl="1"/>
            <a:r>
              <a:rPr lang="en-US" altLang="zh-TW" b="1" i="1" smtClean="0">
                <a:solidFill>
                  <a:srgbClr val="0070C0"/>
                </a:solidFill>
              </a:rPr>
              <a:t>xls</a:t>
            </a:r>
            <a:r>
              <a:rPr lang="en-US" altLang="zh-TW" smtClean="0"/>
              <a:t> file – the main data file</a:t>
            </a:r>
          </a:p>
          <a:p>
            <a:pPr lvl="1"/>
            <a:r>
              <a:rPr lang="en-US" altLang="zh-TW" b="1" i="1" smtClean="0">
                <a:solidFill>
                  <a:srgbClr val="0070C0"/>
                </a:solidFill>
              </a:rPr>
              <a:t>sbj</a:t>
            </a:r>
            <a:r>
              <a:rPr lang="en-US" altLang="zh-TW" smtClean="0"/>
              <a:t> file – questionnaire responses</a:t>
            </a:r>
          </a:p>
          <a:p>
            <a:pPr lvl="1"/>
            <a:r>
              <a:rPr lang="en-US" altLang="zh-TW" b="1" i="1" smtClean="0">
                <a:solidFill>
                  <a:srgbClr val="0070C0"/>
                </a:solidFill>
              </a:rPr>
              <a:t>pay</a:t>
            </a:r>
            <a:r>
              <a:rPr lang="en-US" altLang="zh-TW" smtClean="0"/>
              <a:t> file – payment file</a:t>
            </a:r>
          </a:p>
          <a:p>
            <a:pPr lvl="1"/>
            <a:r>
              <a:rPr lang="en-US" altLang="zh-TW" b="1" i="1" smtClean="0">
                <a:solidFill>
                  <a:srgbClr val="0070C0"/>
                </a:solidFill>
              </a:rPr>
              <a:t>adr</a:t>
            </a:r>
            <a:r>
              <a:rPr lang="en-US" altLang="zh-TW" smtClean="0"/>
              <a:t> file – subjects’ address</a:t>
            </a:r>
          </a:p>
          <a:p>
            <a:pPr lvl="1"/>
            <a:r>
              <a:rPr lang="en-US" altLang="zh-TW" b="1" i="1" smtClean="0">
                <a:solidFill>
                  <a:srgbClr val="0070C0"/>
                </a:solidFill>
              </a:rPr>
              <a:t>gsf</a:t>
            </a:r>
            <a:r>
              <a:rPr lang="en-US" altLang="zh-TW" smtClean="0"/>
              <a:t> file – gamesafe in binary form</a:t>
            </a:r>
          </a:p>
          <a:p>
            <a:endParaRPr lang="zh-TW" altLang="en-US" smtClean="0"/>
          </a:p>
        </p:txBody>
      </p:sp>
      <p:sp>
        <p:nvSpPr>
          <p:cNvPr id="55299" name="文字方塊 3"/>
          <p:cNvSpPr txBox="1">
            <a:spLocks noChangeArrowheads="1"/>
          </p:cNvSpPr>
          <p:nvPr/>
        </p:nvSpPr>
        <p:spPr bwMode="auto">
          <a:xfrm>
            <a:off x="6143625" y="2000250"/>
            <a:ext cx="2808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sz="2000">
                <a:solidFill>
                  <a:srgbClr val="FF0000"/>
                </a:solidFill>
                <a:latin typeface="Calibri" pitchFamily="34" charset="0"/>
              </a:rPr>
              <a:t>All tables are saved here!</a:t>
            </a:r>
            <a:endParaRPr kumimoji="0" lang="zh-TW" altLang="en-US" sz="200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6" name="直線單箭頭接點 5"/>
          <p:cNvCxnSpPr>
            <a:stCxn id="55299" idx="1"/>
          </p:cNvCxnSpPr>
          <p:nvPr/>
        </p:nvCxnSpPr>
        <p:spPr>
          <a:xfrm rot="10800000" flipV="1">
            <a:off x="5214938" y="2200275"/>
            <a:ext cx="928687" cy="3714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動作按鈕: 首頁 7">
            <a:hlinkClick r:id="rId2" action="ppaction://hlinksldjump" highlightClick="1"/>
          </p:cNvPr>
          <p:cNvSpPr/>
          <p:nvPr/>
        </p:nvSpPr>
        <p:spPr>
          <a:xfrm>
            <a:off x="8001024" y="5500702"/>
            <a:ext cx="785818" cy="785818"/>
          </a:xfrm>
          <a:prstGeom prst="actionButtonHom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Support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0538"/>
            <a:ext cx="8229600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Official Website</a:t>
            </a:r>
            <a:br>
              <a:rPr lang="en-US" altLang="zh-TW" dirty="0" smtClean="0"/>
            </a:br>
            <a:r>
              <a:rPr lang="en-US" dirty="0" smtClean="0">
                <a:hlinkClick r:id="rId2"/>
              </a:rPr>
              <a:t>http://www.iew.uzh.ch/ztree/index.php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Z-Tree Wiki</a:t>
            </a:r>
            <a:br>
              <a:rPr lang="en-US" altLang="zh-TW" dirty="0" smtClean="0"/>
            </a:br>
            <a:r>
              <a:rPr lang="en-US" dirty="0" smtClean="0">
                <a:hlinkClick r:id="rId3"/>
              </a:rPr>
              <a:t>https://www.uzh.ch/iew/ztree/ssl-dir/wiki/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altLang="zh-TW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 smtClean="0"/>
              <a:t>Mailing list</a:t>
            </a:r>
            <a:br>
              <a:rPr lang="en-US" altLang="zh-TW" dirty="0" smtClean="0"/>
            </a:br>
            <a:r>
              <a:rPr lang="en-US" dirty="0" smtClean="0">
                <a:hlinkClick r:id="rId4"/>
              </a:rPr>
              <a:t>https://lists.uzh.ch/iew.lists.uzh.ch/sympa/info/ztree</a:t>
            </a:r>
            <a:r>
              <a:rPr lang="en-US" dirty="0" smtClean="0"/>
              <a:t> (hit “subscribe” in the left)</a:t>
            </a:r>
            <a:endParaRPr lang="zh-TW" altLang="en-US" dirty="0"/>
          </a:p>
        </p:txBody>
      </p:sp>
      <p:sp>
        <p:nvSpPr>
          <p:cNvPr id="4" name="動作按鈕: 首頁 3">
            <a:hlinkClick r:id="rId5" action="ppaction://hlinksldjump" highlightClick="1"/>
          </p:cNvPr>
          <p:cNvSpPr/>
          <p:nvPr/>
        </p:nvSpPr>
        <p:spPr>
          <a:xfrm>
            <a:off x="8001024" y="5500702"/>
            <a:ext cx="785818" cy="785818"/>
          </a:xfrm>
          <a:prstGeom prst="actionButtonHom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鳳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2960</TotalTime>
  <Words>813</Words>
  <Application>Microsoft Office PowerPoint</Application>
  <PresentationFormat>如螢幕大小 (4:3)</PresentationFormat>
  <Paragraphs>173</Paragraphs>
  <Slides>43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簡報設計範本</vt:lpstr>
      </vt:variant>
      <vt:variant>
        <vt:i4>3</vt:i4>
      </vt:variant>
      <vt:variant>
        <vt:lpstr>投影片標題</vt:lpstr>
      </vt:variant>
      <vt:variant>
        <vt:i4>43</vt:i4>
      </vt:variant>
    </vt:vector>
  </HeadingPairs>
  <TitlesOfParts>
    <vt:vector size="51" baseType="lpstr">
      <vt:lpstr>Calibri</vt:lpstr>
      <vt:lpstr>新細明體</vt:lpstr>
      <vt:lpstr>Arial</vt:lpstr>
      <vt:lpstr>Times New Roman</vt:lpstr>
      <vt:lpstr>Wingdings</vt:lpstr>
      <vt:lpstr>Office 佈景主題</vt:lpstr>
      <vt:lpstr>Office 佈景主題</vt:lpstr>
      <vt:lpstr>Office 佈景主題</vt:lpstr>
      <vt:lpstr>Introduction to Z-Tree</vt:lpstr>
      <vt:lpstr>Outline</vt:lpstr>
      <vt:lpstr>What is Z-Tree?</vt:lpstr>
      <vt:lpstr>How to Get Z-Tree?</vt:lpstr>
      <vt:lpstr>How to Get Z-Tree?</vt:lpstr>
      <vt:lpstr>Requirements</vt:lpstr>
      <vt:lpstr>A Client-Server Architecture</vt:lpstr>
      <vt:lpstr>New Features</vt:lpstr>
      <vt:lpstr>New Features</vt:lpstr>
      <vt:lpstr>Designing an Experiment</vt:lpstr>
      <vt:lpstr>Public Good Game</vt:lpstr>
      <vt:lpstr>Public Good Game</vt:lpstr>
      <vt:lpstr>Preparation</vt:lpstr>
      <vt:lpstr>Specify Server IP</vt:lpstr>
      <vt:lpstr>Starting z-tree (via the shortcut)</vt:lpstr>
      <vt:lpstr>Specifying Parameters</vt:lpstr>
      <vt:lpstr>The Structure of the Experiments</vt:lpstr>
      <vt:lpstr>投影片 18</vt:lpstr>
      <vt:lpstr>Background Parameters</vt:lpstr>
      <vt:lpstr>Tables </vt:lpstr>
      <vt:lpstr>How to Create Variables</vt:lpstr>
      <vt:lpstr>Programs</vt:lpstr>
      <vt:lpstr>Programs </vt:lpstr>
      <vt:lpstr>Programs</vt:lpstr>
      <vt:lpstr>投影片 25</vt:lpstr>
      <vt:lpstr>Input and Output</vt:lpstr>
      <vt:lpstr>Item </vt:lpstr>
      <vt:lpstr>投影片 28</vt:lpstr>
      <vt:lpstr>Group Matching - Programs</vt:lpstr>
      <vt:lpstr>Group Matching – Automatic</vt:lpstr>
      <vt:lpstr>Some Useful Options</vt:lpstr>
      <vt:lpstr>Group Matching – Parameter Table</vt:lpstr>
      <vt:lpstr>投影片 33</vt:lpstr>
      <vt:lpstr>投影片 34</vt:lpstr>
      <vt:lpstr>投影片 35</vt:lpstr>
      <vt:lpstr>Conducting an Experiment</vt:lpstr>
      <vt:lpstr>投影片 37</vt:lpstr>
      <vt:lpstr>Start the Treatment</vt:lpstr>
      <vt:lpstr>投影片 39</vt:lpstr>
      <vt:lpstr>投影片 40</vt:lpstr>
      <vt:lpstr>To End the Experiment</vt:lpstr>
      <vt:lpstr>Data Files</vt:lpstr>
      <vt:lpstr>Support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Chung-Ching</dc:creator>
  <cp:lastModifiedBy>USER</cp:lastModifiedBy>
  <cp:revision>192</cp:revision>
  <dcterms:created xsi:type="dcterms:W3CDTF">2009-11-02T08:34:42Z</dcterms:created>
  <dcterms:modified xsi:type="dcterms:W3CDTF">2009-11-13T10:03:14Z</dcterms:modified>
</cp:coreProperties>
</file>