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73" r:id="rId3"/>
    <p:sldId id="258" r:id="rId4"/>
    <p:sldId id="260" r:id="rId5"/>
    <p:sldId id="259" r:id="rId6"/>
    <p:sldId id="272" r:id="rId7"/>
    <p:sldId id="257" r:id="rId8"/>
    <p:sldId id="265" r:id="rId9"/>
    <p:sldId id="266" r:id="rId10"/>
    <p:sldId id="267" r:id="rId11"/>
    <p:sldId id="268" r:id="rId12"/>
    <p:sldId id="274" r:id="rId13"/>
    <p:sldId id="270" r:id="rId14"/>
    <p:sldId id="275" r:id="rId15"/>
    <p:sldId id="276" r:id="rId16"/>
    <p:sldId id="277" r:id="rId17"/>
    <p:sldId id="278" r:id="rId18"/>
    <p:sldId id="279" r:id="rId19"/>
    <p:sldId id="282" r:id="rId20"/>
    <p:sldId id="284" r:id="rId21"/>
    <p:sldId id="281" r:id="rId22"/>
    <p:sldId id="283" r:id="rId23"/>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84" autoAdjust="0"/>
    <p:restoredTop sz="94767" autoAdjust="0"/>
  </p:normalViewPr>
  <p:slideViewPr>
    <p:cSldViewPr>
      <p:cViewPr varScale="1">
        <p:scale>
          <a:sx n="41" d="100"/>
          <a:sy n="41" d="100"/>
        </p:scale>
        <p:origin x="-666" y="-102"/>
      </p:cViewPr>
      <p:guideLst>
        <p:guide orient="horz" pos="2160"/>
        <p:guide pos="2880"/>
      </p:guideLst>
    </p:cSldViewPr>
  </p:slideViewPr>
  <p:outlineViewPr>
    <p:cViewPr>
      <p:scale>
        <a:sx n="33" d="100"/>
        <a:sy n="33" d="100"/>
      </p:scale>
      <p:origin x="0" y="3619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6482BF-9138-43C3-9EDE-FCD972BB8049}" type="datetimeFigureOut">
              <a:rPr lang="zh-TW" altLang="en-US" smtClean="0"/>
              <a:t>2011/6/5</a:t>
            </a:fld>
            <a:endParaRPr lang="zh-TW"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1B0401-F447-4473-A466-9510461C30E3}" type="slidenum">
              <a:rPr lang="zh-TW" altLang="en-US" smtClean="0"/>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1</a:t>
            </a:fld>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2</a:t>
            </a:fld>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3</a:t>
            </a:fld>
            <a:endParaRPr lang="zh-TW"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4</a:t>
            </a:fld>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5</a:t>
            </a:fld>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6</a:t>
            </a:fld>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7</a:t>
            </a:fld>
            <a:endParaRPr lang="zh-TW"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8</a:t>
            </a:fld>
            <a:endParaRPr lang="zh-TW"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9</a:t>
            </a:fld>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10</a:t>
            </a:fld>
            <a:endParaRPr lang="zh-TW"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11</a:t>
            </a:fld>
            <a:endParaRPr lang="zh-TW"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12</a:t>
            </a:fld>
            <a:endParaRPr lang="zh-TW"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13</a:t>
            </a:fld>
            <a:endParaRPr lang="zh-TW"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14</a:t>
            </a:fld>
            <a:endParaRPr lang="zh-TW"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15</a:t>
            </a:fld>
            <a:endParaRPr lang="zh-TW"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16</a:t>
            </a:fld>
            <a:endParaRPr lang="zh-TW"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17</a:t>
            </a:fld>
            <a:endParaRPr lang="zh-TW"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18</a:t>
            </a:fld>
            <a:endParaRPr lang="zh-TW"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19</a:t>
            </a:fld>
            <a:endParaRPr lang="zh-TW"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20</a:t>
            </a:fld>
            <a:endParaRPr lang="zh-TW"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21</a:t>
            </a:fld>
            <a:endParaRPr lang="zh-TW"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8D1B0401-F447-4473-A466-9510461C30E3}" type="slidenum">
              <a:rPr lang="zh-TW" altLang="en-US" smtClean="0"/>
              <a:t>22</a:t>
            </a:fld>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smtClean="0"/>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TW" smtClean="0"/>
              <a:t>Click to edit Master subtitle style</a:t>
            </a:r>
            <a:endParaRPr lang="zh-TW" altLang="en-US"/>
          </a:p>
        </p:txBody>
      </p:sp>
      <p:sp>
        <p:nvSpPr>
          <p:cNvPr id="4" name="Date Placeholder 3"/>
          <p:cNvSpPr>
            <a:spLocks noGrp="1"/>
          </p:cNvSpPr>
          <p:nvPr>
            <p:ph type="dt" sz="half" idx="10"/>
          </p:nvPr>
        </p:nvSpPr>
        <p:spPr/>
        <p:txBody>
          <a:bodyPr/>
          <a:lstStyle/>
          <a:p>
            <a:fld id="{3916E2D1-CAF4-4053-AFCB-3CC3294CA7B1}" type="datetimeFigureOut">
              <a:rPr lang="zh-TW" altLang="en-US" smtClean="0"/>
              <a:pPr/>
              <a:t>2011/6/5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CB3819CC-076E-48CA-9755-CCF21CD70AA7}" type="slidenum">
              <a:rPr lang="zh-TW" altLang="en-US" smtClean="0"/>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p>
            <a:fld id="{3916E2D1-CAF4-4053-AFCB-3CC3294CA7B1}" type="datetimeFigureOut">
              <a:rPr lang="zh-TW" altLang="en-US" smtClean="0"/>
              <a:pPr/>
              <a:t>2011/6/5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CB3819CC-076E-48CA-9755-CCF21CD70AA7}" type="slidenum">
              <a:rPr lang="zh-TW" altLang="en-US" smtClean="0"/>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p>
            <a:fld id="{3916E2D1-CAF4-4053-AFCB-3CC3294CA7B1}" type="datetimeFigureOut">
              <a:rPr lang="zh-TW" altLang="en-US" smtClean="0"/>
              <a:pPr/>
              <a:t>2011/6/5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CB3819CC-076E-48CA-9755-CCF21CD70AA7}" type="slidenum">
              <a:rPr lang="zh-TW" altLang="en-US" smtClean="0"/>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p>
            <a:fld id="{3916E2D1-CAF4-4053-AFCB-3CC3294CA7B1}" type="datetimeFigureOut">
              <a:rPr lang="zh-TW" altLang="en-US" smtClean="0"/>
              <a:pPr/>
              <a:t>2011/6/5</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CB3819CC-076E-48CA-9755-CCF21CD70AA7}"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p>
            <a:fld id="{3916E2D1-CAF4-4053-AFCB-3CC3294CA7B1}" type="datetimeFigureOut">
              <a:rPr lang="zh-TW" altLang="en-US" smtClean="0"/>
              <a:pPr/>
              <a:t>2011/6/5</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CB3819CC-076E-48CA-9755-CCF21CD70AA7}" type="slidenum">
              <a:rPr lang="zh-TW" altLang="en-US" smtClean="0"/>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p>
            <a:fld id="{3916E2D1-CAF4-4053-AFCB-3CC3294CA7B1}" type="datetimeFigureOut">
              <a:rPr lang="zh-TW" altLang="en-US" smtClean="0"/>
              <a:pPr/>
              <a:t>2011/6/5</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CB3819CC-076E-48CA-9755-CCF21CD70AA7}"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16E2D1-CAF4-4053-AFCB-3CC3294CA7B1}" type="datetimeFigureOut">
              <a:rPr lang="zh-TW" altLang="en-US" smtClean="0"/>
              <a:pPr/>
              <a:t>2011/6/5</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CB3819CC-076E-48CA-9755-CCF21CD70AA7}"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fld id="{3916E2D1-CAF4-4053-AFCB-3CC3294CA7B1}" type="datetimeFigureOut">
              <a:rPr lang="zh-TW" altLang="en-US" smtClean="0"/>
              <a:pPr/>
              <a:t>2011/6/5</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CB3819CC-076E-48CA-9755-CCF21CD70AA7}"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fld id="{3916E2D1-CAF4-4053-AFCB-3CC3294CA7B1}" type="datetimeFigureOut">
              <a:rPr lang="zh-TW" altLang="en-US" smtClean="0"/>
              <a:pPr/>
              <a:t>2011/6/5</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CB3819CC-076E-48CA-9755-CCF21CD70AA7}"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p>
            <a:fld id="{3916E2D1-CAF4-4053-AFCB-3CC3294CA7B1}" type="datetimeFigureOut">
              <a:rPr lang="zh-TW" altLang="en-US" smtClean="0"/>
              <a:pPr/>
              <a:t>2011/6/5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CB3819CC-076E-48CA-9755-CCF21CD70AA7}"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p>
            <a:fld id="{3916E2D1-CAF4-4053-AFCB-3CC3294CA7B1}" type="datetimeFigureOut">
              <a:rPr lang="zh-TW" altLang="en-US" smtClean="0"/>
              <a:pPr/>
              <a:t>2011/6/5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CB3819CC-076E-48CA-9755-CCF21CD70AA7}"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16E2D1-CAF4-4053-AFCB-3CC3294CA7B1}" type="datetimeFigureOut">
              <a:rPr lang="zh-TW" altLang="en-US" smtClean="0"/>
              <a:pPr/>
              <a:t>2011/6/5</a:t>
            </a:fld>
            <a:endParaRPr lang="zh-TW"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3819CC-076E-48CA-9755-CCF21CD70AA7}"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altLang="zh-TW" dirty="0" smtClean="0"/>
              <a:t>Bottom-Up Coordination in the </a:t>
            </a:r>
            <a:br>
              <a:rPr lang="en-US" altLang="zh-TW" dirty="0" smtClean="0"/>
            </a:br>
            <a:r>
              <a:rPr lang="en-US" altLang="zh-TW" dirty="0" smtClean="0"/>
              <a:t>El Farol Game: </a:t>
            </a:r>
            <a:br>
              <a:rPr lang="en-US" altLang="zh-TW" dirty="0" smtClean="0"/>
            </a:br>
            <a:r>
              <a:rPr lang="en-US" altLang="zh-TW" dirty="0" smtClean="0"/>
              <a:t>an agent-based model</a:t>
            </a:r>
            <a:endParaRPr lang="zh-TW" altLang="en-US" dirty="0"/>
          </a:p>
        </p:txBody>
      </p:sp>
      <p:sp>
        <p:nvSpPr>
          <p:cNvPr id="3" name="Subtitle 2"/>
          <p:cNvSpPr>
            <a:spLocks noGrp="1"/>
          </p:cNvSpPr>
          <p:nvPr>
            <p:ph type="subTitle" idx="1"/>
          </p:nvPr>
        </p:nvSpPr>
        <p:spPr/>
        <p:txBody>
          <a:bodyPr/>
          <a:lstStyle/>
          <a:p>
            <a:r>
              <a:rPr lang="en-US" altLang="zh-TW" dirty="0" smtClean="0"/>
              <a:t>Shu-Heng Chen, Umberto Gostoli</a:t>
            </a:r>
            <a:endParaRPr lang="zh-TW"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82154"/>
          </a:xfrm>
        </p:spPr>
        <p:txBody>
          <a:bodyPr>
            <a:normAutofit fontScale="90000"/>
          </a:bodyPr>
          <a:lstStyle/>
          <a:p>
            <a:r>
              <a:rPr lang="en-US" altLang="zh-TW" sz="3600" dirty="0" smtClean="0"/>
              <a:t/>
            </a:r>
            <a:br>
              <a:rPr lang="en-US" altLang="zh-TW" sz="3600" dirty="0" smtClean="0"/>
            </a:br>
            <a:r>
              <a:rPr lang="en-US" altLang="zh-TW" sz="3600" dirty="0" smtClean="0"/>
              <a:t>The El Farol Bar Problem (Arthur, 1994)</a:t>
            </a:r>
            <a:br>
              <a:rPr lang="en-US" altLang="zh-TW" sz="3600" dirty="0" smtClean="0"/>
            </a:br>
            <a:endParaRPr lang="zh-TW" altLang="en-US" sz="3600" dirty="0"/>
          </a:p>
        </p:txBody>
      </p:sp>
      <p:sp>
        <p:nvSpPr>
          <p:cNvPr id="3" name="Content Placeholder 2"/>
          <p:cNvSpPr>
            <a:spLocks noGrp="1"/>
          </p:cNvSpPr>
          <p:nvPr>
            <p:ph idx="1"/>
          </p:nvPr>
        </p:nvSpPr>
        <p:spPr>
          <a:xfrm>
            <a:off x="457200" y="1600200"/>
            <a:ext cx="8229600" cy="4853136"/>
          </a:xfrm>
        </p:spPr>
        <p:txBody>
          <a:bodyPr>
            <a:normAutofit/>
          </a:bodyPr>
          <a:lstStyle/>
          <a:p>
            <a:pPr algn="just"/>
            <a:r>
              <a:rPr lang="en-US" altLang="zh-TW" sz="2000" dirty="0"/>
              <a:t>N people decide independently each week whether to go to a </a:t>
            </a:r>
            <a:r>
              <a:rPr lang="en-US" altLang="zh-TW" sz="2000" dirty="0" smtClean="0"/>
              <a:t>bar (El Farol bar, in Santa Fe). In the Arthur’s paper N is set at </a:t>
            </a:r>
            <a:r>
              <a:rPr lang="en-US" altLang="zh-TW" sz="2000" dirty="0"/>
              <a:t>100</a:t>
            </a:r>
            <a:r>
              <a:rPr lang="en-US" altLang="zh-TW" sz="2000" i="1" dirty="0"/>
              <a:t>. </a:t>
            </a:r>
            <a:endParaRPr lang="en-US" altLang="zh-TW" sz="2000" i="1" dirty="0" smtClean="0"/>
          </a:p>
          <a:p>
            <a:pPr algn="just"/>
            <a:r>
              <a:rPr lang="en-US" altLang="zh-TW" sz="2000" dirty="0"/>
              <a:t>S</a:t>
            </a:r>
            <a:r>
              <a:rPr lang="en-US" altLang="zh-TW" sz="2000" dirty="0" smtClean="0"/>
              <a:t>pace in the bar is limited and the evening </a:t>
            </a:r>
            <a:r>
              <a:rPr lang="en-US" altLang="zh-TW" sz="2000" dirty="0"/>
              <a:t>is enjoyable </a:t>
            </a:r>
            <a:r>
              <a:rPr lang="en-US" altLang="zh-TW" sz="2000" dirty="0" smtClean="0"/>
              <a:t>only if no more than 60 people are present. </a:t>
            </a:r>
          </a:p>
          <a:p>
            <a:pPr algn="just"/>
            <a:r>
              <a:rPr lang="en-US" altLang="zh-TW" sz="2000" dirty="0" smtClean="0"/>
              <a:t>There </a:t>
            </a:r>
            <a:r>
              <a:rPr lang="en-US" altLang="zh-TW" sz="2000" dirty="0"/>
              <a:t>is no way to tell the numbers coming for sure in </a:t>
            </a:r>
            <a:r>
              <a:rPr lang="en-US" altLang="zh-TW" sz="2000" dirty="0" smtClean="0"/>
              <a:t>advance. Therefore </a:t>
            </a:r>
            <a:r>
              <a:rPr lang="en-US" altLang="zh-TW" sz="2000" dirty="0"/>
              <a:t>a person </a:t>
            </a:r>
            <a:r>
              <a:rPr lang="en-US" altLang="zh-TW" sz="2000" dirty="0" smtClean="0"/>
              <a:t>goes if he </a:t>
            </a:r>
            <a:r>
              <a:rPr lang="en-US" altLang="zh-TW" sz="2000" dirty="0"/>
              <a:t>expects fewer than 60 </a:t>
            </a:r>
            <a:r>
              <a:rPr lang="en-US" altLang="zh-TW" sz="2000" dirty="0" smtClean="0"/>
              <a:t>people to show up</a:t>
            </a:r>
            <a:r>
              <a:rPr lang="en-US" altLang="zh-TW" sz="2000" dirty="0"/>
              <a:t>, or stays home if he expects more than 60 </a:t>
            </a:r>
            <a:r>
              <a:rPr lang="en-US" altLang="zh-TW" sz="2000" dirty="0" smtClean="0"/>
              <a:t>people to </a:t>
            </a:r>
            <a:r>
              <a:rPr lang="en-US" altLang="zh-TW" sz="2000" dirty="0"/>
              <a:t>go</a:t>
            </a:r>
            <a:r>
              <a:rPr lang="en-US" altLang="zh-TW" sz="2000" dirty="0" smtClean="0"/>
              <a:t>.</a:t>
            </a:r>
          </a:p>
          <a:p>
            <a:pPr algn="just"/>
            <a:r>
              <a:rPr lang="en-US" altLang="zh-TW" sz="2000" dirty="0" smtClean="0"/>
              <a:t>An interesting feature is that any </a:t>
            </a:r>
            <a:r>
              <a:rPr lang="en-US" altLang="zh-TW" sz="2000" dirty="0"/>
              <a:t>commonalty of expectations gets broken up: </a:t>
            </a:r>
            <a:r>
              <a:rPr lang="en-US" altLang="zh-TW" sz="2000" dirty="0" smtClean="0"/>
              <a:t>if </a:t>
            </a:r>
            <a:r>
              <a:rPr lang="en-US" altLang="zh-TW" sz="2000" dirty="0"/>
              <a:t>all believe few </a:t>
            </a:r>
            <a:r>
              <a:rPr lang="en-US" altLang="zh-TW" sz="2000" dirty="0" smtClean="0"/>
              <a:t>will go</a:t>
            </a:r>
            <a:r>
              <a:rPr lang="en-US" altLang="zh-TW" sz="2000" dirty="0"/>
              <a:t>, all will go. But this would invalidate that belief. Similarly, if all believe most will go, </a:t>
            </a:r>
            <a:r>
              <a:rPr lang="en-US" altLang="zh-TW" sz="2000" dirty="0" smtClean="0"/>
              <a:t>nobody will </a:t>
            </a:r>
            <a:r>
              <a:rPr lang="en-US" altLang="zh-TW" sz="2000" dirty="0"/>
              <a:t>go, invalidating that belief. </a:t>
            </a:r>
            <a:r>
              <a:rPr lang="en-US" altLang="zh-TW" sz="2000" i="1" dirty="0"/>
              <a:t>Expectations will be forced to differ</a:t>
            </a:r>
            <a:r>
              <a:rPr lang="en-US" altLang="zh-TW" sz="2000" dirty="0" smtClean="0"/>
              <a:t>.</a:t>
            </a:r>
          </a:p>
          <a:p>
            <a:pPr algn="just"/>
            <a:r>
              <a:rPr lang="en-US" altLang="zh-TW" sz="2000" dirty="0" smtClean="0"/>
              <a:t>Many of subsequent papers on the El Farol bar problem, while considering different learning mechanisms, keep the population size to 100 and the threshold to 0.6. So, do we in the present work.</a:t>
            </a:r>
            <a:endParaRPr lang="zh-TW" alt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TW" sz="3600" dirty="0" smtClean="0"/>
              <a:t>From the positive to the normative approach to El Farol Bar Problem (I).</a:t>
            </a:r>
            <a:endParaRPr lang="zh-TW" altLang="en-US" sz="3600" dirty="0"/>
          </a:p>
        </p:txBody>
      </p:sp>
      <p:sp>
        <p:nvSpPr>
          <p:cNvPr id="3" name="Content Placeholder 2"/>
          <p:cNvSpPr>
            <a:spLocks noGrp="1"/>
          </p:cNvSpPr>
          <p:nvPr>
            <p:ph idx="1"/>
          </p:nvPr>
        </p:nvSpPr>
        <p:spPr>
          <a:xfrm>
            <a:off x="457200" y="1600200"/>
            <a:ext cx="8229600" cy="4781128"/>
          </a:xfrm>
        </p:spPr>
        <p:txBody>
          <a:bodyPr>
            <a:normAutofit fontScale="85000" lnSpcReduction="10000"/>
          </a:bodyPr>
          <a:lstStyle/>
          <a:p>
            <a:pPr algn="just"/>
            <a:r>
              <a:rPr lang="en-US" altLang="zh-TW" sz="2400" dirty="0" smtClean="0"/>
              <a:t>The El Farol Bar Problem has been extensively analyzed following the structure introduced by Arthur (1994).</a:t>
            </a:r>
          </a:p>
          <a:p>
            <a:pPr algn="just"/>
            <a:r>
              <a:rPr lang="en-US" altLang="zh-TW" sz="2400" dirty="0" smtClean="0"/>
              <a:t>The learning mechanism proposed by the literature go from the best-reply learning, (as in the Arthur’s seminal paper), to reinforcement  learning, where the probability each customer has of going or not going to the bar depends on the relative payoff of the two actions.</a:t>
            </a:r>
          </a:p>
          <a:p>
            <a:pPr algn="just"/>
            <a:r>
              <a:rPr lang="en-US" altLang="zh-TW" sz="2400" dirty="0" smtClean="0"/>
              <a:t>With the first mechanism, the attendance fluctuates around the threshold as the agents keep revising their forecasting models.</a:t>
            </a:r>
          </a:p>
          <a:p>
            <a:pPr algn="just"/>
            <a:r>
              <a:rPr lang="en-US" altLang="zh-TW" sz="2400" dirty="0"/>
              <a:t>W</a:t>
            </a:r>
            <a:r>
              <a:rPr lang="en-US" altLang="zh-TW" sz="2400" dirty="0" smtClean="0"/>
              <a:t>ith the second mechanism the system can reach an asymmetric equilibrium where 60% of agents always go and 40% never go when the agents do not know the bar’s attendance when they do not go to the bar.</a:t>
            </a:r>
          </a:p>
          <a:p>
            <a:pPr algn="just"/>
            <a:r>
              <a:rPr lang="en-US" altLang="zh-TW" sz="2400" dirty="0" smtClean="0"/>
              <a:t>It is clear, by know, that given the original framework, the system cannot reach a symmetric equilibrium, where all the agents go to the bar 60% of the time (on average, over a given number of periods) and the bar in never too crowded.</a:t>
            </a:r>
            <a:endParaRPr lang="zh-TW" alt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ltLang="zh-TW" sz="3600" dirty="0" smtClean="0"/>
              <a:t>From the positive to the normative approach to El Farol Bar Problem (II).</a:t>
            </a:r>
            <a:endParaRPr lang="zh-TW" altLang="en-US" sz="3600" dirty="0"/>
          </a:p>
        </p:txBody>
      </p:sp>
      <p:sp>
        <p:nvSpPr>
          <p:cNvPr id="3" name="Content Placeholder 2"/>
          <p:cNvSpPr>
            <a:spLocks noGrp="1"/>
          </p:cNvSpPr>
          <p:nvPr>
            <p:ph idx="1"/>
          </p:nvPr>
        </p:nvSpPr>
        <p:spPr>
          <a:xfrm>
            <a:off x="457200" y="1600200"/>
            <a:ext cx="8229600" cy="5069160"/>
          </a:xfrm>
        </p:spPr>
        <p:txBody>
          <a:bodyPr>
            <a:normAutofit fontScale="85000" lnSpcReduction="10000"/>
          </a:bodyPr>
          <a:lstStyle/>
          <a:p>
            <a:pPr algn="just"/>
            <a:r>
              <a:rPr lang="en-US" altLang="zh-TW" sz="2400" dirty="0" smtClean="0"/>
              <a:t>In the present work, we will try to approach the problem from a normative point of view, asking the following question: “</a:t>
            </a:r>
            <a:r>
              <a:rPr lang="en-US" altLang="zh-TW" sz="2400" dirty="0"/>
              <a:t>W</a:t>
            </a:r>
            <a:r>
              <a:rPr lang="en-US" altLang="zh-TW" sz="2400" dirty="0" smtClean="0"/>
              <a:t>hich are the minimal conditions allowing the system to reach the symmetric equilibrium?”. In other words, </a:t>
            </a:r>
            <a:r>
              <a:rPr lang="en-US" altLang="zh-TW" sz="2400" b="1" dirty="0" smtClean="0"/>
              <a:t>can the ‘invisible hand’ solve the El Farol bar problem </a:t>
            </a:r>
            <a:r>
              <a:rPr lang="en-US" altLang="zh-TW" sz="2400" dirty="0" smtClean="0"/>
              <a:t>and</a:t>
            </a:r>
            <a:r>
              <a:rPr lang="en-US" altLang="zh-TW" sz="2400" b="1" dirty="0" smtClean="0"/>
              <a:t>, if yes, under which conditions</a:t>
            </a:r>
            <a:r>
              <a:rPr lang="en-US" altLang="zh-TW" sz="2400" dirty="0" smtClean="0"/>
              <a:t>?</a:t>
            </a:r>
          </a:p>
          <a:p>
            <a:pPr algn="just"/>
            <a:r>
              <a:rPr lang="en-US" altLang="zh-TW" sz="2400" dirty="0" smtClean="0"/>
              <a:t>If the agents take their decisions on the basis of </a:t>
            </a:r>
            <a:r>
              <a:rPr lang="en-US" altLang="zh-TW" sz="2400" i="1" dirty="0" smtClean="0"/>
              <a:t>global information</a:t>
            </a:r>
            <a:r>
              <a:rPr lang="en-US" altLang="zh-TW" sz="2400" dirty="0" smtClean="0"/>
              <a:t> (general attendance) , too little or too many of them are likely to show up at the bar: they cannot effectively coordinate.</a:t>
            </a:r>
          </a:p>
          <a:p>
            <a:pPr algn="just"/>
            <a:r>
              <a:rPr lang="en-US" altLang="zh-TW" sz="2400" dirty="0" smtClean="0"/>
              <a:t>If they base their decision only on their </a:t>
            </a:r>
            <a:r>
              <a:rPr lang="en-US" altLang="zh-TW" sz="2400" i="1" dirty="0" smtClean="0"/>
              <a:t>private information</a:t>
            </a:r>
            <a:r>
              <a:rPr lang="en-US" altLang="zh-TW" sz="2400" dirty="0" smtClean="0"/>
              <a:t> (their payoff) coordination may be achieved but at the price of </a:t>
            </a:r>
            <a:r>
              <a:rPr lang="en-US" altLang="zh-TW" sz="2400" i="1" dirty="0" smtClean="0"/>
              <a:t>inequality</a:t>
            </a:r>
            <a:r>
              <a:rPr lang="en-US" altLang="zh-TW" sz="2400" dirty="0" smtClean="0"/>
              <a:t>: some of the agents will always go whereas some others will always stay at home.</a:t>
            </a:r>
          </a:p>
          <a:p>
            <a:pPr algn="just"/>
            <a:r>
              <a:rPr lang="en-US" altLang="zh-TW" sz="2400" dirty="0" smtClean="0"/>
              <a:t>In order to reach a symmetric equilibrium, the agents need to use some external information, however, to avoid herding, they should </a:t>
            </a:r>
            <a:r>
              <a:rPr lang="en-US" altLang="zh-TW" sz="2400" i="1" dirty="0" smtClean="0"/>
              <a:t>not</a:t>
            </a:r>
            <a:r>
              <a:rPr lang="en-US" altLang="zh-TW" sz="2400" dirty="0" smtClean="0"/>
              <a:t> use all the same information. </a:t>
            </a:r>
          </a:p>
          <a:p>
            <a:pPr algn="just"/>
            <a:r>
              <a:rPr lang="en-US" altLang="zh-TW" sz="2400" dirty="0" smtClean="0"/>
              <a:t>The only way the agents can coordinate is by using </a:t>
            </a:r>
            <a:r>
              <a:rPr lang="en-US" altLang="zh-TW" sz="2400" i="1" dirty="0" smtClean="0"/>
              <a:t>local information</a:t>
            </a:r>
            <a:r>
              <a:rPr lang="en-US" altLang="zh-TW" sz="2400" dirty="0" smtClean="0"/>
              <a:t>, that is, looking at their neighbors’ attendance. So, we need to change the original El Farol bar problem structure by introducing social networks.</a:t>
            </a:r>
            <a:endParaRPr lang="zh-TW" alt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fontScale="90000"/>
          </a:bodyPr>
          <a:lstStyle/>
          <a:p>
            <a:r>
              <a:rPr lang="en-US" altLang="zh-TW" sz="3600" dirty="0" smtClean="0"/>
              <a:t>The Agent-Based Model: </a:t>
            </a:r>
            <a:br>
              <a:rPr lang="en-US" altLang="zh-TW" sz="3600" dirty="0" smtClean="0"/>
            </a:br>
            <a:r>
              <a:rPr lang="en-US" altLang="zh-TW" sz="3600" dirty="0" smtClean="0"/>
              <a:t>Neighborhood and Strategy</a:t>
            </a:r>
            <a:endParaRPr lang="zh-TW" altLang="en-US" sz="3600" dirty="0"/>
          </a:p>
        </p:txBody>
      </p:sp>
      <p:sp>
        <p:nvSpPr>
          <p:cNvPr id="3" name="Content Placeholder 2"/>
          <p:cNvSpPr>
            <a:spLocks noGrp="1"/>
          </p:cNvSpPr>
          <p:nvPr>
            <p:ph idx="1"/>
          </p:nvPr>
        </p:nvSpPr>
        <p:spPr>
          <a:xfrm>
            <a:off x="457200" y="1268760"/>
            <a:ext cx="8229600" cy="5328592"/>
          </a:xfrm>
        </p:spPr>
        <p:txBody>
          <a:bodyPr>
            <a:normAutofit/>
          </a:bodyPr>
          <a:lstStyle/>
          <a:p>
            <a:pPr algn="just"/>
            <a:r>
              <a:rPr lang="en-US" altLang="zh-TW" sz="2000" dirty="0" smtClean="0"/>
              <a:t>100 agents are arranged on a circle. Each of them gets the previous decisions of his neighbors: the two neighbors on its right side and the two neighbors on its left side, as shown below.</a:t>
            </a:r>
          </a:p>
          <a:p>
            <a:pPr algn="just"/>
            <a:endParaRPr lang="en-US" altLang="zh-TW" sz="2000" dirty="0" smtClean="0"/>
          </a:p>
          <a:p>
            <a:pPr algn="just"/>
            <a:endParaRPr lang="en-US" altLang="zh-TW" sz="2000" dirty="0" smtClean="0"/>
          </a:p>
          <a:p>
            <a:pPr algn="just"/>
            <a:r>
              <a:rPr lang="en-US" altLang="zh-TW" sz="2000" dirty="0" smtClean="0"/>
              <a:t>A strategy (an example of which is shown below), specifies an action, Going (1) or Not Going (0), for every possible situation (its neighbors’ choices) the agent witnessed in the past period. With 4 neighbors, the strategy is a 16-bit long binary string. </a:t>
            </a:r>
          </a:p>
          <a:p>
            <a:pPr algn="just">
              <a:buNone/>
            </a:pPr>
            <a:r>
              <a:rPr lang="en-US" altLang="zh-TW" sz="2000" dirty="0" smtClean="0"/>
              <a:t>	</a:t>
            </a:r>
          </a:p>
          <a:p>
            <a:pPr algn="just"/>
            <a:endParaRPr lang="en-US" altLang="zh-TW" sz="2000" dirty="0" smtClean="0"/>
          </a:p>
          <a:p>
            <a:pPr algn="just"/>
            <a:endParaRPr lang="en-US" altLang="zh-TW" sz="2000" dirty="0" smtClean="0"/>
          </a:p>
          <a:p>
            <a:pPr algn="just"/>
            <a:endParaRPr lang="en-US" altLang="zh-TW" sz="2000" dirty="0" smtClean="0"/>
          </a:p>
          <a:p>
            <a:pPr algn="just"/>
            <a:endParaRPr lang="en-US" altLang="zh-TW" sz="2000" dirty="0" smtClean="0"/>
          </a:p>
          <a:p>
            <a:pPr algn="just"/>
            <a:endParaRPr lang="en-US" altLang="zh-TW" sz="2000" dirty="0" smtClean="0"/>
          </a:p>
          <a:p>
            <a:endParaRPr lang="zh-TW" altLang="en-US" sz="2000" dirty="0"/>
          </a:p>
        </p:txBody>
      </p:sp>
      <p:graphicFrame>
        <p:nvGraphicFramePr>
          <p:cNvPr id="4" name="Table 3"/>
          <p:cNvGraphicFramePr>
            <a:graphicFrameLocks noGrp="1"/>
          </p:cNvGraphicFramePr>
          <p:nvPr/>
        </p:nvGraphicFramePr>
        <p:xfrm>
          <a:off x="899592" y="2492896"/>
          <a:ext cx="7632850" cy="370840"/>
        </p:xfrm>
        <a:graphic>
          <a:graphicData uri="http://schemas.openxmlformats.org/drawingml/2006/table">
            <a:tbl>
              <a:tblPr firstRow="1" bandRow="1">
                <a:tableStyleId>{5C22544A-7EE6-4342-B048-85BDC9FD1C3A}</a:tableStyleId>
              </a:tblPr>
              <a:tblGrid>
                <a:gridCol w="1526570"/>
                <a:gridCol w="1526570"/>
                <a:gridCol w="1526570"/>
                <a:gridCol w="1526570"/>
                <a:gridCol w="1526570"/>
              </a:tblGrid>
              <a:tr h="370840">
                <a:tc>
                  <a:txBody>
                    <a:bodyPr/>
                    <a:lstStyle/>
                    <a:p>
                      <a:pPr algn="ctr"/>
                      <a:r>
                        <a:rPr lang="en-US" altLang="zh-TW" dirty="0" smtClean="0"/>
                        <a:t>Neighbor 1</a:t>
                      </a:r>
                      <a:endParaRPr lang="zh-TW" altLang="en-US" dirty="0"/>
                    </a:p>
                  </a:txBody>
                  <a:tcPr>
                    <a:solidFill>
                      <a:srgbClr val="92D050"/>
                    </a:solidFill>
                  </a:tcPr>
                </a:tc>
                <a:tc>
                  <a:txBody>
                    <a:bodyPr/>
                    <a:lstStyle/>
                    <a:p>
                      <a:pPr algn="ctr"/>
                      <a:r>
                        <a:rPr lang="en-US" altLang="zh-TW" dirty="0" smtClean="0"/>
                        <a:t>Neighbor 2</a:t>
                      </a:r>
                      <a:endParaRPr lang="zh-TW" altLang="en-US" dirty="0"/>
                    </a:p>
                  </a:txBody>
                  <a:tcPr>
                    <a:solidFill>
                      <a:srgbClr val="92D050"/>
                    </a:solidFill>
                  </a:tcPr>
                </a:tc>
                <a:tc>
                  <a:txBody>
                    <a:bodyPr/>
                    <a:lstStyle/>
                    <a:p>
                      <a:pPr algn="ctr"/>
                      <a:r>
                        <a:rPr lang="en-US" altLang="zh-TW" dirty="0" smtClean="0"/>
                        <a:t>Agent</a:t>
                      </a:r>
                      <a:endParaRPr lang="zh-TW" altLang="en-US" dirty="0"/>
                    </a:p>
                  </a:txBody>
                  <a:tcPr/>
                </a:tc>
                <a:tc>
                  <a:txBody>
                    <a:bodyPr/>
                    <a:lstStyle/>
                    <a:p>
                      <a:pPr algn="ctr"/>
                      <a:r>
                        <a:rPr lang="en-US" altLang="zh-TW" dirty="0" smtClean="0"/>
                        <a:t>Neighbor 3</a:t>
                      </a:r>
                      <a:endParaRPr lang="zh-TW" altLang="en-US" dirty="0"/>
                    </a:p>
                  </a:txBody>
                  <a:tcPr>
                    <a:solidFill>
                      <a:srgbClr val="92D050"/>
                    </a:solidFill>
                  </a:tcPr>
                </a:tc>
                <a:tc>
                  <a:txBody>
                    <a:bodyPr/>
                    <a:lstStyle/>
                    <a:p>
                      <a:pPr algn="ctr"/>
                      <a:r>
                        <a:rPr lang="en-US" altLang="zh-TW" dirty="0" smtClean="0"/>
                        <a:t>Neighbor 4</a:t>
                      </a:r>
                      <a:endParaRPr lang="zh-TW" altLang="en-US" dirty="0"/>
                    </a:p>
                  </a:txBody>
                  <a:tcPr>
                    <a:solidFill>
                      <a:srgbClr val="92D050"/>
                    </a:solidFill>
                  </a:tcPr>
                </a:tc>
              </a:tr>
            </a:tbl>
          </a:graphicData>
        </a:graphic>
      </p:graphicFrame>
      <p:graphicFrame>
        <p:nvGraphicFramePr>
          <p:cNvPr id="8" name="Table 7"/>
          <p:cNvGraphicFramePr>
            <a:graphicFrameLocks noGrp="1"/>
          </p:cNvGraphicFramePr>
          <p:nvPr/>
        </p:nvGraphicFramePr>
        <p:xfrm>
          <a:off x="899592" y="4437112"/>
          <a:ext cx="7632848" cy="1854200"/>
        </p:xfrm>
        <a:graphic>
          <a:graphicData uri="http://schemas.openxmlformats.org/drawingml/2006/table">
            <a:tbl>
              <a:tblPr firstRow="1" bandRow="1">
                <a:tableStyleId>{5C22544A-7EE6-4342-B048-85BDC9FD1C3A}</a:tableStyleId>
              </a:tblPr>
              <a:tblGrid>
                <a:gridCol w="954106"/>
                <a:gridCol w="954106"/>
                <a:gridCol w="954106"/>
                <a:gridCol w="954106"/>
                <a:gridCol w="954106"/>
                <a:gridCol w="954106"/>
                <a:gridCol w="954106"/>
                <a:gridCol w="954106"/>
              </a:tblGrid>
              <a:tr h="370840">
                <a:tc>
                  <a:txBody>
                    <a:bodyPr/>
                    <a:lstStyle/>
                    <a:p>
                      <a:pPr algn="ctr"/>
                      <a:r>
                        <a:rPr lang="en-US" altLang="zh-TW" dirty="0" smtClean="0"/>
                        <a:t>Input</a:t>
                      </a:r>
                      <a:endParaRPr lang="zh-TW" altLang="en-US" dirty="0"/>
                    </a:p>
                  </a:txBody>
                  <a:tcPr/>
                </a:tc>
                <a:tc>
                  <a:txBody>
                    <a:bodyPr/>
                    <a:lstStyle/>
                    <a:p>
                      <a:pPr algn="ctr"/>
                      <a:r>
                        <a:rPr lang="en-US" altLang="zh-TW" dirty="0" smtClean="0"/>
                        <a:t>Action</a:t>
                      </a:r>
                      <a:endParaRPr lang="zh-TW" altLang="en-US" dirty="0"/>
                    </a:p>
                  </a:txBody>
                  <a:tcPr/>
                </a:tc>
                <a:tc>
                  <a:txBody>
                    <a:bodyPr/>
                    <a:lstStyle/>
                    <a:p>
                      <a:pPr algn="ctr"/>
                      <a:r>
                        <a:rPr lang="en-US" altLang="zh-TW" dirty="0" smtClean="0"/>
                        <a:t>Input</a:t>
                      </a:r>
                      <a:endParaRPr lang="zh-TW" altLang="en-US" dirty="0"/>
                    </a:p>
                  </a:txBody>
                  <a:tcPr/>
                </a:tc>
                <a:tc>
                  <a:txBody>
                    <a:bodyPr/>
                    <a:lstStyle/>
                    <a:p>
                      <a:pPr algn="ctr"/>
                      <a:r>
                        <a:rPr lang="en-US" altLang="zh-TW" dirty="0" smtClean="0"/>
                        <a:t>Action</a:t>
                      </a:r>
                      <a:endParaRPr lang="zh-TW" altLang="en-US" dirty="0"/>
                    </a:p>
                  </a:txBody>
                  <a:tcPr/>
                </a:tc>
                <a:tc>
                  <a:txBody>
                    <a:bodyPr/>
                    <a:lstStyle/>
                    <a:p>
                      <a:pPr algn="ctr"/>
                      <a:r>
                        <a:rPr lang="en-US" altLang="zh-TW" dirty="0" smtClean="0"/>
                        <a:t>Input</a:t>
                      </a:r>
                      <a:endParaRPr lang="zh-TW" altLang="en-US" dirty="0"/>
                    </a:p>
                  </a:txBody>
                  <a:tcPr/>
                </a:tc>
                <a:tc>
                  <a:txBody>
                    <a:bodyPr/>
                    <a:lstStyle/>
                    <a:p>
                      <a:pPr algn="ctr"/>
                      <a:r>
                        <a:rPr lang="en-US" altLang="zh-TW" dirty="0" smtClean="0"/>
                        <a:t>Action</a:t>
                      </a:r>
                      <a:endParaRPr lang="zh-TW" altLang="en-US" dirty="0"/>
                    </a:p>
                  </a:txBody>
                  <a:tcPr/>
                </a:tc>
                <a:tc>
                  <a:txBody>
                    <a:bodyPr/>
                    <a:lstStyle/>
                    <a:p>
                      <a:pPr algn="ctr"/>
                      <a:r>
                        <a:rPr lang="en-US" altLang="zh-TW" dirty="0" smtClean="0"/>
                        <a:t>Input</a:t>
                      </a:r>
                      <a:endParaRPr lang="zh-TW" altLang="en-US" dirty="0"/>
                    </a:p>
                  </a:txBody>
                  <a:tcPr/>
                </a:tc>
                <a:tc>
                  <a:txBody>
                    <a:bodyPr/>
                    <a:lstStyle/>
                    <a:p>
                      <a:pPr algn="ctr"/>
                      <a:r>
                        <a:rPr lang="en-US" altLang="zh-TW" dirty="0" smtClean="0"/>
                        <a:t>Action</a:t>
                      </a:r>
                      <a:endParaRPr lang="zh-TW" altLang="en-US" dirty="0"/>
                    </a:p>
                  </a:txBody>
                  <a:tcPr/>
                </a:tc>
              </a:tr>
              <a:tr h="370840">
                <a:tc>
                  <a:txBody>
                    <a:bodyPr/>
                    <a:lstStyle/>
                    <a:p>
                      <a:pPr algn="ctr"/>
                      <a:r>
                        <a:rPr lang="en-US" altLang="zh-TW" dirty="0" smtClean="0"/>
                        <a:t>0-0-0-0</a:t>
                      </a:r>
                      <a:endParaRPr lang="zh-TW" altLang="en-US" dirty="0"/>
                    </a:p>
                  </a:txBody>
                  <a:tcPr/>
                </a:tc>
                <a:tc>
                  <a:txBody>
                    <a:bodyPr/>
                    <a:lstStyle/>
                    <a:p>
                      <a:pPr algn="ctr"/>
                      <a:r>
                        <a:rPr lang="en-US" altLang="zh-TW" dirty="0" smtClean="0"/>
                        <a:t>0</a:t>
                      </a:r>
                      <a:endParaRPr lang="zh-TW" altLang="en-US" dirty="0"/>
                    </a:p>
                  </a:txBody>
                  <a:tcPr/>
                </a:tc>
                <a:tc>
                  <a:txBody>
                    <a:bodyPr/>
                    <a:lstStyle/>
                    <a:p>
                      <a:pPr algn="ctr"/>
                      <a:r>
                        <a:rPr lang="en-US" altLang="zh-TW" dirty="0" smtClean="0"/>
                        <a:t>0-1-0-0</a:t>
                      </a:r>
                      <a:endParaRPr lang="zh-TW" altLang="en-US" dirty="0"/>
                    </a:p>
                  </a:txBody>
                  <a:tcPr/>
                </a:tc>
                <a:tc>
                  <a:txBody>
                    <a:bodyPr/>
                    <a:lstStyle/>
                    <a:p>
                      <a:pPr algn="ctr"/>
                      <a:r>
                        <a:rPr lang="en-US" altLang="zh-TW" dirty="0" smtClean="0"/>
                        <a:t>1</a:t>
                      </a:r>
                      <a:endParaRPr lang="zh-TW" altLang="en-US" dirty="0"/>
                    </a:p>
                  </a:txBody>
                  <a:tcPr/>
                </a:tc>
                <a:tc>
                  <a:txBody>
                    <a:bodyPr/>
                    <a:lstStyle/>
                    <a:p>
                      <a:pPr algn="ctr"/>
                      <a:r>
                        <a:rPr lang="en-US" altLang="zh-TW" dirty="0" smtClean="0"/>
                        <a:t>1-0-0-0</a:t>
                      </a:r>
                      <a:endParaRPr lang="zh-TW" altLang="en-US" dirty="0"/>
                    </a:p>
                  </a:txBody>
                  <a:tcPr/>
                </a:tc>
                <a:tc>
                  <a:txBody>
                    <a:bodyPr/>
                    <a:lstStyle/>
                    <a:p>
                      <a:pPr algn="ctr"/>
                      <a:r>
                        <a:rPr lang="en-US" altLang="zh-TW" dirty="0" smtClean="0"/>
                        <a:t>0</a:t>
                      </a:r>
                      <a:endParaRPr lang="zh-TW" altLang="en-US" dirty="0"/>
                    </a:p>
                  </a:txBody>
                  <a:tcPr/>
                </a:tc>
                <a:tc>
                  <a:txBody>
                    <a:bodyPr/>
                    <a:lstStyle/>
                    <a:p>
                      <a:pPr algn="ctr"/>
                      <a:r>
                        <a:rPr lang="en-US" altLang="zh-TW" dirty="0" smtClean="0"/>
                        <a:t>1-1-0-0</a:t>
                      </a:r>
                      <a:endParaRPr lang="zh-TW" altLang="en-US" dirty="0"/>
                    </a:p>
                  </a:txBody>
                  <a:tcPr/>
                </a:tc>
                <a:tc>
                  <a:txBody>
                    <a:bodyPr/>
                    <a:lstStyle/>
                    <a:p>
                      <a:pPr algn="ctr"/>
                      <a:r>
                        <a:rPr lang="en-US" altLang="zh-TW" dirty="0" smtClean="0"/>
                        <a:t>1</a:t>
                      </a:r>
                      <a:endParaRPr lang="zh-TW" altLang="en-US" dirty="0"/>
                    </a:p>
                  </a:txBody>
                  <a:tcPr/>
                </a:tc>
              </a:tr>
              <a:tr h="370840">
                <a:tc>
                  <a:txBody>
                    <a:bodyPr/>
                    <a:lstStyle/>
                    <a:p>
                      <a:pPr algn="ctr"/>
                      <a:r>
                        <a:rPr lang="en-US" altLang="zh-TW" dirty="0" smtClean="0"/>
                        <a:t>0-0-0-1</a:t>
                      </a:r>
                      <a:endParaRPr lang="zh-TW" altLang="en-US" dirty="0"/>
                    </a:p>
                  </a:txBody>
                  <a:tcPr/>
                </a:tc>
                <a:tc>
                  <a:txBody>
                    <a:bodyPr/>
                    <a:lstStyle/>
                    <a:p>
                      <a:pPr algn="ctr"/>
                      <a:r>
                        <a:rPr lang="en-US" altLang="zh-TW" dirty="0" smtClean="0"/>
                        <a:t>1</a:t>
                      </a:r>
                      <a:endParaRPr lang="zh-TW" altLang="en-US" dirty="0"/>
                    </a:p>
                  </a:txBody>
                  <a:tcPr/>
                </a:tc>
                <a:tc>
                  <a:txBody>
                    <a:bodyPr/>
                    <a:lstStyle/>
                    <a:p>
                      <a:pPr algn="ctr"/>
                      <a:r>
                        <a:rPr lang="en-US" altLang="zh-TW" dirty="0" smtClean="0"/>
                        <a:t>0-1-0-1</a:t>
                      </a:r>
                      <a:endParaRPr lang="zh-TW" altLang="en-US" dirty="0"/>
                    </a:p>
                  </a:txBody>
                  <a:tcPr/>
                </a:tc>
                <a:tc>
                  <a:txBody>
                    <a:bodyPr/>
                    <a:lstStyle/>
                    <a:p>
                      <a:pPr algn="ctr"/>
                      <a:r>
                        <a:rPr lang="en-US" altLang="zh-TW" dirty="0" smtClean="0"/>
                        <a:t>1</a:t>
                      </a:r>
                      <a:endParaRPr lang="zh-TW" altLang="en-US" dirty="0"/>
                    </a:p>
                  </a:txBody>
                  <a:tcPr/>
                </a:tc>
                <a:tc>
                  <a:txBody>
                    <a:bodyPr/>
                    <a:lstStyle/>
                    <a:p>
                      <a:pPr algn="ctr"/>
                      <a:r>
                        <a:rPr lang="en-US" altLang="zh-TW" dirty="0" smtClean="0"/>
                        <a:t>1-0-0-1</a:t>
                      </a:r>
                      <a:endParaRPr lang="zh-TW" altLang="en-US" dirty="0"/>
                    </a:p>
                  </a:txBody>
                  <a:tcPr/>
                </a:tc>
                <a:tc>
                  <a:txBody>
                    <a:bodyPr/>
                    <a:lstStyle/>
                    <a:p>
                      <a:pPr algn="ctr"/>
                      <a:r>
                        <a:rPr lang="en-US" altLang="zh-TW" dirty="0" smtClean="0"/>
                        <a:t>1</a:t>
                      </a:r>
                      <a:endParaRPr lang="zh-TW" altLang="en-US" dirty="0"/>
                    </a:p>
                  </a:txBody>
                  <a:tcPr/>
                </a:tc>
                <a:tc>
                  <a:txBody>
                    <a:bodyPr/>
                    <a:lstStyle/>
                    <a:p>
                      <a:pPr algn="ctr"/>
                      <a:r>
                        <a:rPr lang="en-US" altLang="zh-TW" dirty="0" smtClean="0"/>
                        <a:t>1-1-0-1</a:t>
                      </a:r>
                      <a:endParaRPr lang="zh-TW" altLang="en-US" dirty="0"/>
                    </a:p>
                  </a:txBody>
                  <a:tcPr/>
                </a:tc>
                <a:tc>
                  <a:txBody>
                    <a:bodyPr/>
                    <a:lstStyle/>
                    <a:p>
                      <a:pPr algn="ctr"/>
                      <a:r>
                        <a:rPr lang="en-US" altLang="zh-TW" dirty="0" smtClean="0"/>
                        <a:t>1</a:t>
                      </a:r>
                      <a:endParaRPr lang="zh-TW" altLang="en-US" dirty="0"/>
                    </a:p>
                  </a:txBody>
                  <a:tcPr/>
                </a:tc>
              </a:tr>
              <a:tr h="370840">
                <a:tc>
                  <a:txBody>
                    <a:bodyPr/>
                    <a:lstStyle/>
                    <a:p>
                      <a:pPr algn="ctr"/>
                      <a:r>
                        <a:rPr lang="en-US" altLang="zh-TW" dirty="0" smtClean="0"/>
                        <a:t>0-0-1-0</a:t>
                      </a:r>
                      <a:endParaRPr lang="zh-TW" altLang="en-US" dirty="0"/>
                    </a:p>
                  </a:txBody>
                  <a:tcPr/>
                </a:tc>
                <a:tc>
                  <a:txBody>
                    <a:bodyPr/>
                    <a:lstStyle/>
                    <a:p>
                      <a:pPr algn="ctr"/>
                      <a:r>
                        <a:rPr lang="en-US" altLang="zh-TW" dirty="0" smtClean="0"/>
                        <a:t>1</a:t>
                      </a:r>
                      <a:endParaRPr lang="zh-TW" altLang="en-US" dirty="0"/>
                    </a:p>
                  </a:txBody>
                  <a:tcPr/>
                </a:tc>
                <a:tc>
                  <a:txBody>
                    <a:bodyPr/>
                    <a:lstStyle/>
                    <a:p>
                      <a:pPr algn="ctr"/>
                      <a:r>
                        <a:rPr lang="en-US" altLang="zh-TW" dirty="0" smtClean="0"/>
                        <a:t>0-1-1-0</a:t>
                      </a:r>
                      <a:endParaRPr lang="zh-TW" altLang="en-US" dirty="0"/>
                    </a:p>
                  </a:txBody>
                  <a:tcPr/>
                </a:tc>
                <a:tc>
                  <a:txBody>
                    <a:bodyPr/>
                    <a:lstStyle/>
                    <a:p>
                      <a:pPr algn="ctr"/>
                      <a:r>
                        <a:rPr lang="en-US" altLang="zh-TW" dirty="0" smtClean="0"/>
                        <a:t>0</a:t>
                      </a:r>
                      <a:endParaRPr lang="zh-TW" altLang="en-US" dirty="0"/>
                    </a:p>
                  </a:txBody>
                  <a:tcPr/>
                </a:tc>
                <a:tc>
                  <a:txBody>
                    <a:bodyPr/>
                    <a:lstStyle/>
                    <a:p>
                      <a:pPr algn="ctr"/>
                      <a:r>
                        <a:rPr lang="en-US" altLang="zh-TW" dirty="0" smtClean="0"/>
                        <a:t>1-0-1-0</a:t>
                      </a:r>
                      <a:endParaRPr lang="zh-TW" altLang="en-US" dirty="0"/>
                    </a:p>
                  </a:txBody>
                  <a:tcPr/>
                </a:tc>
                <a:tc>
                  <a:txBody>
                    <a:bodyPr/>
                    <a:lstStyle/>
                    <a:p>
                      <a:pPr algn="ctr"/>
                      <a:r>
                        <a:rPr lang="en-US" altLang="zh-TW" dirty="0" smtClean="0"/>
                        <a:t>1</a:t>
                      </a:r>
                      <a:endParaRPr lang="zh-TW" altLang="en-US" dirty="0"/>
                    </a:p>
                  </a:txBody>
                  <a:tcPr/>
                </a:tc>
                <a:tc>
                  <a:txBody>
                    <a:bodyPr/>
                    <a:lstStyle/>
                    <a:p>
                      <a:pPr algn="ctr"/>
                      <a:r>
                        <a:rPr lang="en-US" altLang="zh-TW" dirty="0" smtClean="0"/>
                        <a:t>1-1-1-0</a:t>
                      </a:r>
                      <a:endParaRPr lang="zh-TW" altLang="en-US" dirty="0"/>
                    </a:p>
                  </a:txBody>
                  <a:tcPr/>
                </a:tc>
                <a:tc>
                  <a:txBody>
                    <a:bodyPr/>
                    <a:lstStyle/>
                    <a:p>
                      <a:pPr algn="ctr"/>
                      <a:r>
                        <a:rPr lang="en-US" altLang="zh-TW" dirty="0" smtClean="0"/>
                        <a:t>0</a:t>
                      </a:r>
                      <a:endParaRPr lang="zh-TW" altLang="en-US" dirty="0"/>
                    </a:p>
                  </a:txBody>
                  <a:tcPr/>
                </a:tc>
              </a:tr>
              <a:tr h="370840">
                <a:tc>
                  <a:txBody>
                    <a:bodyPr/>
                    <a:lstStyle/>
                    <a:p>
                      <a:pPr algn="ctr"/>
                      <a:r>
                        <a:rPr lang="en-US" altLang="zh-TW" dirty="0" smtClean="0"/>
                        <a:t>0-0-1-1</a:t>
                      </a:r>
                      <a:endParaRPr lang="zh-TW" altLang="en-US" dirty="0"/>
                    </a:p>
                  </a:txBody>
                  <a:tcPr/>
                </a:tc>
                <a:tc>
                  <a:txBody>
                    <a:bodyPr/>
                    <a:lstStyle/>
                    <a:p>
                      <a:pPr algn="ctr"/>
                      <a:r>
                        <a:rPr lang="en-US" altLang="zh-TW" dirty="0" smtClean="0"/>
                        <a:t>1</a:t>
                      </a:r>
                      <a:endParaRPr lang="zh-TW" altLang="en-US" dirty="0"/>
                    </a:p>
                  </a:txBody>
                  <a:tcPr/>
                </a:tc>
                <a:tc>
                  <a:txBody>
                    <a:bodyPr/>
                    <a:lstStyle/>
                    <a:p>
                      <a:pPr algn="ctr"/>
                      <a:r>
                        <a:rPr lang="en-US" altLang="zh-TW" dirty="0" smtClean="0"/>
                        <a:t>0-1-1-1</a:t>
                      </a:r>
                      <a:endParaRPr lang="zh-TW" altLang="en-US" dirty="0"/>
                    </a:p>
                  </a:txBody>
                  <a:tcPr/>
                </a:tc>
                <a:tc>
                  <a:txBody>
                    <a:bodyPr/>
                    <a:lstStyle/>
                    <a:p>
                      <a:pPr algn="ctr"/>
                      <a:r>
                        <a:rPr lang="en-US" altLang="zh-TW" dirty="0" smtClean="0"/>
                        <a:t>0</a:t>
                      </a:r>
                      <a:endParaRPr lang="zh-TW" altLang="en-US" dirty="0"/>
                    </a:p>
                  </a:txBody>
                  <a:tcPr/>
                </a:tc>
                <a:tc>
                  <a:txBody>
                    <a:bodyPr/>
                    <a:lstStyle/>
                    <a:p>
                      <a:pPr algn="ctr"/>
                      <a:r>
                        <a:rPr lang="en-US" altLang="zh-TW" dirty="0" smtClean="0"/>
                        <a:t>1-0-1-1</a:t>
                      </a:r>
                      <a:endParaRPr lang="zh-TW" altLang="en-US" dirty="0"/>
                    </a:p>
                  </a:txBody>
                  <a:tcPr/>
                </a:tc>
                <a:tc>
                  <a:txBody>
                    <a:bodyPr/>
                    <a:lstStyle/>
                    <a:p>
                      <a:pPr algn="ctr"/>
                      <a:r>
                        <a:rPr lang="en-US" altLang="zh-TW" dirty="0" smtClean="0"/>
                        <a:t>1</a:t>
                      </a:r>
                      <a:endParaRPr lang="zh-TW" altLang="en-US" dirty="0"/>
                    </a:p>
                  </a:txBody>
                  <a:tcPr/>
                </a:tc>
                <a:tc>
                  <a:txBody>
                    <a:bodyPr/>
                    <a:lstStyle/>
                    <a:p>
                      <a:pPr algn="ctr"/>
                      <a:r>
                        <a:rPr lang="en-US" altLang="zh-TW" dirty="0" smtClean="0"/>
                        <a:t>1-1-1-1</a:t>
                      </a:r>
                      <a:endParaRPr lang="zh-TW" altLang="en-US" dirty="0"/>
                    </a:p>
                  </a:txBody>
                  <a:tcPr/>
                </a:tc>
                <a:tc>
                  <a:txBody>
                    <a:bodyPr/>
                    <a:lstStyle/>
                    <a:p>
                      <a:pPr algn="ctr"/>
                      <a:r>
                        <a:rPr lang="en-US" altLang="zh-TW" dirty="0" smtClean="0"/>
                        <a:t>0</a:t>
                      </a:r>
                      <a:endParaRPr lang="zh-TW" altLang="en-US" dirty="0"/>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Autofit/>
          </a:bodyPr>
          <a:lstStyle/>
          <a:p>
            <a:r>
              <a:rPr lang="en-US" altLang="zh-TW" sz="3600" dirty="0" smtClean="0"/>
              <a:t>The Agent-Based Model: </a:t>
            </a:r>
            <a:br>
              <a:rPr lang="en-US" altLang="zh-TW" sz="3600" dirty="0" smtClean="0"/>
            </a:br>
            <a:r>
              <a:rPr lang="en-US" altLang="zh-TW" sz="3600" dirty="0" smtClean="0"/>
              <a:t>Learning and Fitness Function</a:t>
            </a:r>
            <a:endParaRPr lang="zh-TW" altLang="en-US" sz="3600" dirty="0"/>
          </a:p>
        </p:txBody>
      </p:sp>
      <p:sp>
        <p:nvSpPr>
          <p:cNvPr id="3" name="Content Placeholder 2"/>
          <p:cNvSpPr>
            <a:spLocks noGrp="1"/>
          </p:cNvSpPr>
          <p:nvPr>
            <p:ph idx="1"/>
          </p:nvPr>
        </p:nvSpPr>
        <p:spPr>
          <a:xfrm>
            <a:off x="457200" y="1340768"/>
            <a:ext cx="8229600" cy="5328592"/>
          </a:xfrm>
        </p:spPr>
        <p:txBody>
          <a:bodyPr>
            <a:normAutofit fontScale="62500" lnSpcReduction="20000"/>
          </a:bodyPr>
          <a:lstStyle/>
          <a:p>
            <a:pPr algn="just"/>
            <a:r>
              <a:rPr lang="en-US" altLang="zh-TW" dirty="0" smtClean="0"/>
              <a:t>With a certain probability p, each agent revises its strategy by imitating (with mutation) the strategy of their most successful neighbor.</a:t>
            </a:r>
          </a:p>
          <a:p>
            <a:pPr algn="just"/>
            <a:r>
              <a:rPr lang="en-US" altLang="zh-TW" dirty="0" smtClean="0"/>
              <a:t>The strategy fitness function F is given by the following equation:</a:t>
            </a:r>
          </a:p>
          <a:p>
            <a:pPr algn="ctr">
              <a:spcBef>
                <a:spcPts val="1200"/>
              </a:spcBef>
              <a:spcAft>
                <a:spcPts val="600"/>
              </a:spcAft>
              <a:buNone/>
            </a:pPr>
            <a:endParaRPr lang="en-US" altLang="zh-TW" i="1" dirty="0" smtClean="0"/>
          </a:p>
          <a:p>
            <a:pPr algn="just"/>
            <a:endParaRPr lang="en-US" altLang="zh-TW" dirty="0" smtClean="0"/>
          </a:p>
          <a:p>
            <a:pPr algn="just"/>
            <a:endParaRPr lang="en-US" altLang="zh-TW" dirty="0" smtClean="0"/>
          </a:p>
          <a:p>
            <a:pPr algn="just"/>
            <a:r>
              <a:rPr lang="en-US" altLang="zh-TW" dirty="0" smtClean="0"/>
              <a:t>With a memory of a specified size M, the </a:t>
            </a:r>
            <a:r>
              <a:rPr lang="en-US" altLang="zh-TW" i="1" dirty="0" smtClean="0"/>
              <a:t>Forecasting Performance </a:t>
            </a:r>
            <a:r>
              <a:rPr lang="en-US" altLang="zh-TW" dirty="0" smtClean="0"/>
              <a:t>is the frequency of correct forecasts, that is, when the agent chose to go and the bar was not crowded or when he chose to stay at home and the bar was too crowded. </a:t>
            </a:r>
          </a:p>
          <a:p>
            <a:pPr algn="just"/>
            <a:r>
              <a:rPr lang="en-US" altLang="zh-TW" dirty="0" smtClean="0"/>
              <a:t>The denominator is the smaller (and the fitness is the higher) the closer is the agent’s </a:t>
            </a:r>
            <a:r>
              <a:rPr lang="en-US" altLang="zh-TW" i="1" dirty="0" smtClean="0"/>
              <a:t>average attendance</a:t>
            </a:r>
            <a:r>
              <a:rPr lang="en-US" altLang="zh-TW" dirty="0" smtClean="0"/>
              <a:t> (over its memory M) to 0.6. This implies that the agents’ preferences depend on the equality of the average attendances among the population of agents. The absolute value of the difference is increased by 1 to avoid a division by 0. </a:t>
            </a:r>
          </a:p>
          <a:p>
            <a:pPr algn="just"/>
            <a:r>
              <a:rPr lang="en-US" altLang="zh-TW" dirty="0" smtClean="0"/>
              <a:t>The strategy fitness value F can go from 0 to 1.</a:t>
            </a:r>
          </a:p>
          <a:p>
            <a:pPr algn="just"/>
            <a:r>
              <a:rPr lang="en-US" altLang="zh-TW" dirty="0" smtClean="0"/>
              <a:t>The probability </a:t>
            </a:r>
            <a:r>
              <a:rPr lang="en-US" altLang="zh-TW" i="1" dirty="0" smtClean="0"/>
              <a:t>p</a:t>
            </a:r>
            <a:r>
              <a:rPr lang="en-US" altLang="zh-TW" dirty="0" smtClean="0"/>
              <a:t> of each single bit of the strategy being mutated after being copied, is a parameter of the model.</a:t>
            </a:r>
          </a:p>
          <a:p>
            <a:endParaRPr lang="zh-TW" altLang="en-US" dirty="0"/>
          </a:p>
        </p:txBody>
      </p:sp>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sp>
        <p:nvSpPr>
          <p:cNvPr id="20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sp>
        <p:nvSpPr>
          <p:cNvPr id="2053" name="Rectangle 5"/>
          <p:cNvSpPr>
            <a:spLocks noChangeArrowheads="1"/>
          </p:cNvSpPr>
          <p:nvPr/>
        </p:nvSpPr>
        <p:spPr bwMode="auto">
          <a:xfrm>
            <a:off x="0" y="11430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TW" altLang="zh-TW" sz="1800" b="0" i="0" u="none" strike="noStrike" cap="none" normalizeH="0" baseline="0" smtClean="0">
              <a:ln>
                <a:noFill/>
              </a:ln>
              <a:solidFill>
                <a:schemeClr val="tx1"/>
              </a:solidFill>
              <a:effectLst/>
              <a:latin typeface="Arial" pitchFamily="34" charset="0"/>
              <a:ea typeface="新細明體" pitchFamily="18" charset="-120"/>
              <a:cs typeface="新細明體" pitchFamily="18" charset="-120"/>
            </a:endParaRPr>
          </a:p>
        </p:txBody>
      </p:sp>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pic>
        <p:nvPicPr>
          <p:cNvPr id="2054" name="Picture 6"/>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627784" y="2348880"/>
            <a:ext cx="3962400" cy="685800"/>
          </a:xfrm>
          <a:prstGeom prst="rect">
            <a:avLst/>
          </a:prstGeom>
          <a:noFill/>
        </p:spPr>
      </p:pic>
      <p:sp>
        <p:nvSpPr>
          <p:cNvPr id="2056" name="Rectangle 8"/>
          <p:cNvSpPr>
            <a:spLocks noChangeArrowheads="1"/>
          </p:cNvSpPr>
          <p:nvPr/>
        </p:nvSpPr>
        <p:spPr bwMode="auto">
          <a:xfrm>
            <a:off x="0" y="11430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TW" altLang="zh-TW" sz="1800" b="0" i="0" u="none" strike="noStrike" cap="none" normalizeH="0" baseline="0" smtClean="0">
              <a:ln>
                <a:noFill/>
              </a:ln>
              <a:solidFill>
                <a:schemeClr val="tx1"/>
              </a:solidFill>
              <a:effectLst/>
              <a:latin typeface="Arial" pitchFamily="34" charset="0"/>
              <a:ea typeface="新細明體" pitchFamily="18" charset="-120"/>
              <a:cs typeface="新細明體" pitchFamily="18" charset="-12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229600" cy="1143000"/>
          </a:xfrm>
        </p:spPr>
        <p:txBody>
          <a:bodyPr>
            <a:normAutofit fontScale="90000"/>
          </a:bodyPr>
          <a:lstStyle/>
          <a:p>
            <a:r>
              <a:rPr lang="en-US" altLang="zh-TW" sz="3600" dirty="0" smtClean="0"/>
              <a:t>Simulation Results: </a:t>
            </a:r>
            <a:br>
              <a:rPr lang="en-US" altLang="zh-TW" sz="3600" dirty="0" smtClean="0"/>
            </a:br>
            <a:r>
              <a:rPr lang="en-US" altLang="zh-TW" sz="3600" dirty="0" smtClean="0"/>
              <a:t>the Average Strategy Fitness </a:t>
            </a:r>
            <a:endParaRPr lang="zh-TW" altLang="en-US" sz="3600" dirty="0"/>
          </a:p>
        </p:txBody>
      </p:sp>
      <p:sp>
        <p:nvSpPr>
          <p:cNvPr id="5" name="TextBox 4"/>
          <p:cNvSpPr txBox="1"/>
          <p:nvPr/>
        </p:nvSpPr>
        <p:spPr>
          <a:xfrm>
            <a:off x="1115616" y="5013176"/>
            <a:ext cx="7416824" cy="1631216"/>
          </a:xfrm>
          <a:prstGeom prst="rect">
            <a:avLst/>
          </a:prstGeom>
          <a:noFill/>
        </p:spPr>
        <p:txBody>
          <a:bodyPr wrap="square" rtlCol="0">
            <a:spAutoFit/>
          </a:bodyPr>
          <a:lstStyle/>
          <a:p>
            <a:pPr algn="just"/>
            <a:r>
              <a:rPr lang="en-US" altLang="zh-TW" sz="2000" dirty="0" smtClean="0"/>
              <a:t>In this run, the average strategy fitness, does not improve until around period 14000, when it suddenly ‘jumps’ to 1 and remains there: the socially optimal equilibrium has been reached. Although the period at which the system reaches the equilibrium changes from run to run, the general dynamics remains the same.</a:t>
            </a:r>
            <a:endParaRPr lang="zh-TW" altLang="en-US" sz="2000" dirty="0"/>
          </a:p>
        </p:txBody>
      </p:sp>
      <p:pic>
        <p:nvPicPr>
          <p:cNvPr id="10241" name="Picture 1" descr="C:\Users\gostoli\New_Orleans_Presentation\Circle_Fitness_Value.png"/>
          <p:cNvPicPr>
            <a:picLocks noGrp="1" noChangeAspect="1" noChangeArrowheads="1"/>
          </p:cNvPicPr>
          <p:nvPr>
            <p:ph idx="1"/>
          </p:nvPr>
        </p:nvPicPr>
        <p:blipFill>
          <a:blip r:embed="rId3" cstate="print"/>
          <a:srcRect/>
          <a:stretch>
            <a:fillRect/>
          </a:stretch>
        </p:blipFill>
        <p:spPr bwMode="auto">
          <a:xfrm>
            <a:off x="1259632" y="1484784"/>
            <a:ext cx="6192688" cy="345638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TW" sz="3600" dirty="0" smtClean="0"/>
              <a:t>Simulation Results: </a:t>
            </a:r>
            <a:br>
              <a:rPr lang="en-US" altLang="zh-TW" sz="3600" dirty="0" smtClean="0"/>
            </a:br>
            <a:r>
              <a:rPr lang="en-US" altLang="zh-TW" sz="3600" dirty="0" smtClean="0"/>
              <a:t>the Average Forecasting Performance</a:t>
            </a:r>
            <a:endParaRPr lang="zh-TW" altLang="en-US" sz="3600" dirty="0"/>
          </a:p>
        </p:txBody>
      </p:sp>
      <p:sp>
        <p:nvSpPr>
          <p:cNvPr id="5" name="TextBox 4"/>
          <p:cNvSpPr txBox="1"/>
          <p:nvPr/>
        </p:nvSpPr>
        <p:spPr>
          <a:xfrm>
            <a:off x="1115616" y="5373216"/>
            <a:ext cx="7416824" cy="707886"/>
          </a:xfrm>
          <a:prstGeom prst="rect">
            <a:avLst/>
          </a:prstGeom>
          <a:noFill/>
        </p:spPr>
        <p:txBody>
          <a:bodyPr wrap="square" rtlCol="0">
            <a:spAutoFit/>
          </a:bodyPr>
          <a:lstStyle/>
          <a:p>
            <a:pPr algn="just"/>
            <a:r>
              <a:rPr lang="en-US" altLang="zh-TW" sz="2000" dirty="0" smtClean="0"/>
              <a:t>The average forecasting performance follows quite closely the average strategy fitness. </a:t>
            </a:r>
            <a:endParaRPr lang="zh-TW" altLang="en-US" sz="2000" dirty="0"/>
          </a:p>
        </p:txBody>
      </p:sp>
      <p:pic>
        <p:nvPicPr>
          <p:cNvPr id="9217" name="Picture 1" descr="C:\Users\gostoli\New_Orleans_Presentation\Circle_Forecasting_Performance.png"/>
          <p:cNvPicPr>
            <a:picLocks noGrp="1" noChangeAspect="1" noChangeArrowheads="1"/>
          </p:cNvPicPr>
          <p:nvPr>
            <p:ph idx="1"/>
          </p:nvPr>
        </p:nvPicPr>
        <p:blipFill>
          <a:blip r:embed="rId3" cstate="print"/>
          <a:srcRect/>
          <a:stretch>
            <a:fillRect/>
          </a:stretch>
        </p:blipFill>
        <p:spPr bwMode="auto">
          <a:xfrm>
            <a:off x="1403648" y="1772816"/>
            <a:ext cx="6336704" cy="345638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TW" sz="3600" dirty="0" smtClean="0"/>
              <a:t>Simulation Results: </a:t>
            </a:r>
            <a:br>
              <a:rPr lang="en-US" altLang="zh-TW" sz="3600" dirty="0" smtClean="0"/>
            </a:br>
            <a:r>
              <a:rPr lang="en-US" altLang="zh-TW" sz="3600" dirty="0" smtClean="0"/>
              <a:t>the Average Attendance</a:t>
            </a:r>
            <a:endParaRPr lang="zh-TW" altLang="en-US" sz="3600" dirty="0"/>
          </a:p>
        </p:txBody>
      </p:sp>
      <p:sp>
        <p:nvSpPr>
          <p:cNvPr id="5" name="TextBox 4"/>
          <p:cNvSpPr txBox="1"/>
          <p:nvPr/>
        </p:nvSpPr>
        <p:spPr>
          <a:xfrm>
            <a:off x="1115616" y="5373216"/>
            <a:ext cx="7416824" cy="707886"/>
          </a:xfrm>
          <a:prstGeom prst="rect">
            <a:avLst/>
          </a:prstGeom>
          <a:noFill/>
        </p:spPr>
        <p:txBody>
          <a:bodyPr wrap="square" rtlCol="0">
            <a:spAutoFit/>
          </a:bodyPr>
          <a:lstStyle/>
          <a:p>
            <a:pPr algn="just"/>
            <a:r>
              <a:rPr lang="en-US" altLang="zh-TW" sz="2000" dirty="0" smtClean="0"/>
              <a:t>The average attendance fluctuates around the threshold until it reaches the optimal level of 0.6.</a:t>
            </a:r>
            <a:endParaRPr lang="zh-TW" altLang="en-US" sz="2000" dirty="0"/>
          </a:p>
        </p:txBody>
      </p:sp>
      <p:pic>
        <p:nvPicPr>
          <p:cNvPr id="8193" name="Picture 1" descr="C:\Users\gostoli\New_Orleans_Presentation\Circle_Average_Attendance.png"/>
          <p:cNvPicPr>
            <a:picLocks noGrp="1" noChangeAspect="1" noChangeArrowheads="1"/>
          </p:cNvPicPr>
          <p:nvPr>
            <p:ph idx="1"/>
          </p:nvPr>
        </p:nvPicPr>
        <p:blipFill>
          <a:blip r:embed="rId3" cstate="print"/>
          <a:srcRect/>
          <a:stretch>
            <a:fillRect/>
          </a:stretch>
        </p:blipFill>
        <p:spPr bwMode="auto">
          <a:xfrm>
            <a:off x="1547664" y="1844824"/>
            <a:ext cx="6120680" cy="338437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864096"/>
          </a:xfrm>
        </p:spPr>
        <p:txBody>
          <a:bodyPr>
            <a:normAutofit fontScale="90000"/>
          </a:bodyPr>
          <a:lstStyle/>
          <a:p>
            <a:r>
              <a:rPr lang="en-US" altLang="zh-TW" sz="3600" dirty="0" smtClean="0"/>
              <a:t>Neighborhood attendances at the equilibrium (example)</a:t>
            </a:r>
            <a:endParaRPr lang="zh-TW" altLang="en-US" sz="3600" dirty="0"/>
          </a:p>
        </p:txBody>
      </p:sp>
      <p:graphicFrame>
        <p:nvGraphicFramePr>
          <p:cNvPr id="4" name="Content Placeholder 3"/>
          <p:cNvGraphicFramePr>
            <a:graphicFrameLocks noGrp="1"/>
          </p:cNvGraphicFramePr>
          <p:nvPr>
            <p:ph idx="1"/>
          </p:nvPr>
        </p:nvGraphicFramePr>
        <p:xfrm>
          <a:off x="539552" y="1196752"/>
          <a:ext cx="8229600" cy="405384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243027">
                <a:tc>
                  <a:txBody>
                    <a:bodyPr/>
                    <a:lstStyle/>
                    <a:p>
                      <a:pPr algn="ctr" fontAlgn="ctr"/>
                      <a:r>
                        <a:rPr lang="en-US" sz="1600" b="1" i="0" u="none" strike="noStrike" dirty="0" smtClean="0">
                          <a:solidFill>
                            <a:srgbClr val="000000"/>
                          </a:solidFill>
                          <a:latin typeface="新細明體"/>
                        </a:rPr>
                        <a:t>N1</a:t>
                      </a:r>
                      <a:endParaRPr lang="en-US" sz="1600" b="1" i="0" u="none" strike="noStrike" dirty="0">
                        <a:solidFill>
                          <a:srgbClr val="000000"/>
                        </a:solidFill>
                        <a:latin typeface="新細明體"/>
                      </a:endParaRPr>
                    </a:p>
                  </a:txBody>
                  <a:tcPr marL="9525" marR="9525" marT="9525" marB="0" anchor="ctr">
                    <a:solidFill>
                      <a:srgbClr val="92D050"/>
                    </a:solidFill>
                  </a:tcPr>
                </a:tc>
                <a:tc>
                  <a:txBody>
                    <a:bodyPr/>
                    <a:lstStyle/>
                    <a:p>
                      <a:pPr algn="ctr" fontAlgn="ctr"/>
                      <a:r>
                        <a:rPr lang="en-US" sz="1600" b="1" i="0" u="none" strike="noStrike" dirty="0" smtClean="0">
                          <a:solidFill>
                            <a:srgbClr val="000000"/>
                          </a:solidFill>
                          <a:latin typeface="新細明體"/>
                        </a:rPr>
                        <a:t>N2</a:t>
                      </a:r>
                      <a:endParaRPr lang="en-US" sz="1600" b="1" i="0" u="none" strike="noStrike" dirty="0">
                        <a:solidFill>
                          <a:srgbClr val="000000"/>
                        </a:solidFill>
                        <a:latin typeface="新細明體"/>
                      </a:endParaRPr>
                    </a:p>
                  </a:txBody>
                  <a:tcPr marL="9525" marR="9525" marT="9525" marB="0" anchor="ctr">
                    <a:solidFill>
                      <a:srgbClr val="92D050"/>
                    </a:solidFill>
                  </a:tcPr>
                </a:tc>
                <a:tc>
                  <a:txBody>
                    <a:bodyPr/>
                    <a:lstStyle/>
                    <a:p>
                      <a:pPr algn="ctr" fontAlgn="ctr"/>
                      <a:r>
                        <a:rPr lang="en-US" sz="1600" b="1" i="0" u="none" strike="noStrike">
                          <a:solidFill>
                            <a:srgbClr val="000000"/>
                          </a:solidFill>
                          <a:latin typeface="新細明體"/>
                        </a:rPr>
                        <a:t>Agent</a:t>
                      </a:r>
                    </a:p>
                  </a:txBody>
                  <a:tcPr marL="9525" marR="9525" marT="9525" marB="0" anchor="ctr"/>
                </a:tc>
                <a:tc>
                  <a:txBody>
                    <a:bodyPr/>
                    <a:lstStyle/>
                    <a:p>
                      <a:pPr algn="ctr" fontAlgn="ctr"/>
                      <a:r>
                        <a:rPr lang="en-US" sz="1600" b="1" i="0" u="none" strike="noStrike" dirty="0" smtClean="0">
                          <a:solidFill>
                            <a:srgbClr val="000000"/>
                          </a:solidFill>
                          <a:latin typeface="新細明體"/>
                        </a:rPr>
                        <a:t>N3</a:t>
                      </a:r>
                      <a:endParaRPr lang="en-US" sz="1600" b="1" i="0" u="none" strike="noStrike" dirty="0">
                        <a:solidFill>
                          <a:srgbClr val="000000"/>
                        </a:solidFill>
                        <a:latin typeface="新細明體"/>
                      </a:endParaRPr>
                    </a:p>
                  </a:txBody>
                  <a:tcPr marL="9525" marR="9525" marT="9525" marB="0" anchor="ctr">
                    <a:solidFill>
                      <a:srgbClr val="92D050"/>
                    </a:solidFill>
                  </a:tcPr>
                </a:tc>
                <a:tc>
                  <a:txBody>
                    <a:bodyPr/>
                    <a:lstStyle/>
                    <a:p>
                      <a:pPr algn="ctr" fontAlgn="ctr"/>
                      <a:r>
                        <a:rPr lang="en-US" sz="1600" b="1" i="0" u="none" strike="noStrike" dirty="0" smtClean="0">
                          <a:solidFill>
                            <a:srgbClr val="000000"/>
                          </a:solidFill>
                          <a:latin typeface="新細明體"/>
                        </a:rPr>
                        <a:t>N4</a:t>
                      </a:r>
                      <a:endParaRPr lang="en-US" sz="1600" b="1" i="0" u="none" strike="noStrike" dirty="0">
                        <a:solidFill>
                          <a:srgbClr val="000000"/>
                        </a:solidFill>
                        <a:latin typeface="新細明體"/>
                      </a:endParaRPr>
                    </a:p>
                  </a:txBody>
                  <a:tcPr marL="9525" marR="9525" marT="9525" marB="0" anchor="ctr">
                    <a:solidFill>
                      <a:srgbClr val="92D050"/>
                    </a:solidFill>
                  </a:tcPr>
                </a:tc>
              </a:tr>
              <a:tr h="243027">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0</a:t>
                      </a:r>
                    </a:p>
                  </a:txBody>
                  <a:tcPr marL="9525" marR="9525" marT="9525" marB="0" anchor="ctr"/>
                </a:tc>
              </a:tr>
              <a:tr h="243027">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r>
              <a:tr h="243027">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r>
              <a:tr h="243027">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r>
              <a:tr h="243027">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0</a:t>
                      </a:r>
                    </a:p>
                  </a:txBody>
                  <a:tcPr marL="9525" marR="9525" marT="9525" marB="0" anchor="ctr"/>
                </a:tc>
              </a:tr>
              <a:tr h="243027">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0</a:t>
                      </a:r>
                    </a:p>
                  </a:txBody>
                  <a:tcPr marL="9525" marR="9525" marT="9525" marB="0" anchor="ctr"/>
                </a:tc>
              </a:tr>
              <a:tr h="243027">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r>
              <a:tr h="243027">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r>
              <a:tr h="243027">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r>
              <a:tr h="243027">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0</a:t>
                      </a:r>
                    </a:p>
                  </a:txBody>
                  <a:tcPr marL="9525" marR="9525" marT="9525" marB="0" anchor="ctr"/>
                </a:tc>
              </a:tr>
              <a:tr h="243027">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0</a:t>
                      </a:r>
                    </a:p>
                  </a:txBody>
                  <a:tcPr marL="9525" marR="9525" marT="9525" marB="0" anchor="ctr"/>
                </a:tc>
              </a:tr>
              <a:tr h="243027">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r>
              <a:tr h="243027">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r>
              <a:tr h="243027">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r>
              <a:tr h="243027">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r>
            </a:tbl>
          </a:graphicData>
        </a:graphic>
      </p:graphicFrame>
      <p:sp>
        <p:nvSpPr>
          <p:cNvPr id="6" name="TextBox 5"/>
          <p:cNvSpPr txBox="1"/>
          <p:nvPr/>
        </p:nvSpPr>
        <p:spPr>
          <a:xfrm>
            <a:off x="611560" y="5445224"/>
            <a:ext cx="8208912" cy="1015663"/>
          </a:xfrm>
          <a:prstGeom prst="rect">
            <a:avLst/>
          </a:prstGeom>
          <a:noFill/>
        </p:spPr>
        <p:txBody>
          <a:bodyPr wrap="square" rtlCol="0">
            <a:spAutoFit/>
          </a:bodyPr>
          <a:lstStyle/>
          <a:p>
            <a:pPr algn="just"/>
            <a:r>
              <a:rPr lang="en-US" altLang="zh-TW" sz="2000" dirty="0" smtClean="0"/>
              <a:t>In every simulation, the system reaches an equilibrium where all the agents follow the 5-period cycle:</a:t>
            </a:r>
          </a:p>
          <a:p>
            <a:pPr algn="ctr"/>
            <a:r>
              <a:rPr lang="en-US" altLang="zh-TW" sz="2000" dirty="0" smtClean="0"/>
              <a:t>1-1-1-0-0</a:t>
            </a:r>
            <a:endParaRPr lang="zh-TW" alt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395536" y="2060844"/>
          <a:ext cx="8373615" cy="4545636"/>
        </p:xfrm>
        <a:graphic>
          <a:graphicData uri="http://schemas.openxmlformats.org/drawingml/2006/table">
            <a:tbl>
              <a:tblPr firstRow="1" bandRow="1">
                <a:tableStyleId>{5C22544A-7EE6-4342-B048-85BDC9FD1C3A}</a:tableStyleId>
              </a:tblPr>
              <a:tblGrid>
                <a:gridCol w="1674723"/>
                <a:gridCol w="1674723"/>
                <a:gridCol w="1674723"/>
                <a:gridCol w="1674723"/>
                <a:gridCol w="1674723"/>
              </a:tblGrid>
              <a:tr h="347236">
                <a:tc>
                  <a:txBody>
                    <a:bodyPr/>
                    <a:lstStyle/>
                    <a:p>
                      <a:pPr algn="ctr"/>
                      <a:r>
                        <a:rPr lang="en-US" altLang="zh-TW" sz="1600" dirty="0" smtClean="0"/>
                        <a:t>Input</a:t>
                      </a:r>
                      <a:endParaRPr lang="zh-TW" altLang="en-US" sz="1600" dirty="0"/>
                    </a:p>
                  </a:txBody>
                  <a:tcPr/>
                </a:tc>
                <a:tc>
                  <a:txBody>
                    <a:bodyPr/>
                    <a:lstStyle/>
                    <a:p>
                      <a:pPr algn="ctr"/>
                      <a:r>
                        <a:rPr lang="en-US" altLang="zh-TW" sz="1600" dirty="0" smtClean="0"/>
                        <a:t>Strategy</a:t>
                      </a:r>
                      <a:r>
                        <a:rPr lang="en-US" altLang="zh-TW" sz="1600" baseline="0" dirty="0" smtClean="0"/>
                        <a:t> 1 </a:t>
                      </a:r>
                      <a:endParaRPr lang="zh-TW" altLang="en-US" sz="1600" dirty="0"/>
                    </a:p>
                  </a:txBody>
                  <a:tcPr/>
                </a:tc>
                <a:tc>
                  <a:txBody>
                    <a:bodyPr/>
                    <a:lstStyle/>
                    <a:p>
                      <a:pPr algn="ctr"/>
                      <a:r>
                        <a:rPr lang="en-US" altLang="zh-TW" sz="1600" dirty="0" smtClean="0"/>
                        <a:t>Strategy 2 </a:t>
                      </a:r>
                      <a:endParaRPr lang="zh-TW" altLang="en-US" sz="1600" dirty="0"/>
                    </a:p>
                  </a:txBody>
                  <a:tcPr/>
                </a:tc>
                <a:tc>
                  <a:txBody>
                    <a:bodyPr/>
                    <a:lstStyle/>
                    <a:p>
                      <a:pPr algn="ctr"/>
                      <a:r>
                        <a:rPr lang="en-US" altLang="zh-TW" sz="1600" dirty="0" smtClean="0"/>
                        <a:t>Strategy 3 </a:t>
                      </a:r>
                      <a:endParaRPr lang="zh-TW" altLang="en-US" sz="1600" dirty="0"/>
                    </a:p>
                  </a:txBody>
                  <a:tcPr/>
                </a:tc>
                <a:tc>
                  <a:txBody>
                    <a:bodyPr/>
                    <a:lstStyle/>
                    <a:p>
                      <a:pPr algn="ctr"/>
                      <a:r>
                        <a:rPr lang="en-US" altLang="zh-TW" sz="1600" dirty="0" smtClean="0"/>
                        <a:t>Strategy 4 </a:t>
                      </a:r>
                      <a:endParaRPr lang="zh-TW" altLang="en-US" sz="1600" dirty="0"/>
                    </a:p>
                  </a:txBody>
                  <a:tcPr/>
                </a:tc>
              </a:tr>
              <a:tr h="262400">
                <a:tc>
                  <a:txBody>
                    <a:bodyPr/>
                    <a:lstStyle/>
                    <a:p>
                      <a:pPr algn="ctr" fontAlgn="ctr"/>
                      <a:r>
                        <a:rPr lang="en-US" altLang="zh-TW" sz="1600" b="1" i="0" u="none" strike="noStrike" dirty="0">
                          <a:solidFill>
                            <a:srgbClr val="000000"/>
                          </a:solidFill>
                          <a:latin typeface="新細明體"/>
                        </a:rPr>
                        <a:t>0-0-0-0</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r>
              <a:tr h="262400">
                <a:tc>
                  <a:txBody>
                    <a:bodyPr/>
                    <a:lstStyle/>
                    <a:p>
                      <a:pPr algn="ctr" fontAlgn="ctr"/>
                      <a:r>
                        <a:rPr lang="en-US" altLang="zh-TW" sz="1600" b="1" i="0" u="none" strike="noStrike" dirty="0">
                          <a:solidFill>
                            <a:srgbClr val="000000"/>
                          </a:solidFill>
                          <a:latin typeface="新細明體"/>
                        </a:rPr>
                        <a:t>0-0-0-1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r>
              <a:tr h="262400">
                <a:tc>
                  <a:txBody>
                    <a:bodyPr/>
                    <a:lstStyle/>
                    <a:p>
                      <a:pPr algn="ctr" fontAlgn="ctr"/>
                      <a:r>
                        <a:rPr lang="en-US" altLang="zh-TW" sz="1600" b="1" i="0" u="none" strike="noStrike">
                          <a:solidFill>
                            <a:srgbClr val="000000"/>
                          </a:solidFill>
                          <a:latin typeface="新細明體"/>
                        </a:rPr>
                        <a:t>0-0-1-0</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r>
              <a:tr h="262400">
                <a:tc>
                  <a:txBody>
                    <a:bodyPr/>
                    <a:lstStyle/>
                    <a:p>
                      <a:pPr algn="ctr" fontAlgn="ctr"/>
                      <a:r>
                        <a:rPr lang="en-US" altLang="zh-TW" sz="1600" b="1" i="0" u="none" strike="noStrike" dirty="0">
                          <a:solidFill>
                            <a:srgbClr val="000000"/>
                          </a:solidFill>
                          <a:latin typeface="新細明體"/>
                        </a:rPr>
                        <a:t>0-0-1-1</a:t>
                      </a:r>
                    </a:p>
                  </a:txBody>
                  <a:tcPr marL="9525" marR="9525" marT="9525" marB="0" anchor="ctr">
                    <a:solidFill>
                      <a:srgbClr val="92D050"/>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rgbClr val="92D050"/>
                    </a:solidFill>
                  </a:tcP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92D050"/>
                    </a:solidFill>
                  </a:tcPr>
                </a:tc>
              </a:tr>
              <a:tr h="262400">
                <a:tc>
                  <a:txBody>
                    <a:bodyPr/>
                    <a:lstStyle/>
                    <a:p>
                      <a:pPr algn="ctr" fontAlgn="ctr"/>
                      <a:r>
                        <a:rPr lang="en-US" altLang="zh-TW" sz="1600" b="1" i="0" u="none" strike="noStrike">
                          <a:solidFill>
                            <a:srgbClr val="000000"/>
                          </a:solidFill>
                          <a:latin typeface="新細明體"/>
                        </a:rPr>
                        <a:t>0-1-0-0</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r>
              <a:tr h="262400">
                <a:tc>
                  <a:txBody>
                    <a:bodyPr/>
                    <a:lstStyle/>
                    <a:p>
                      <a:pPr algn="ctr" fontAlgn="ctr"/>
                      <a:r>
                        <a:rPr lang="en-US" altLang="zh-TW" sz="1600" b="1" i="0" u="none" strike="noStrike" dirty="0">
                          <a:solidFill>
                            <a:srgbClr val="000000"/>
                          </a:solidFill>
                          <a:latin typeface="新細明體"/>
                        </a:rPr>
                        <a:t>0-1-0-1</a:t>
                      </a:r>
                    </a:p>
                  </a:txBody>
                  <a:tcPr marL="9525" marR="9525" marT="9525" marB="0" anchor="ctr">
                    <a:solidFill>
                      <a:srgbClr val="FFC00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FFC00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FFC000"/>
                    </a:solidFill>
                  </a:tcPr>
                </a:tc>
                <a:tc>
                  <a:txBody>
                    <a:bodyPr/>
                    <a:lstStyle/>
                    <a:p>
                      <a:pPr algn="ctr" fontAlgn="ctr"/>
                      <a:r>
                        <a:rPr lang="en-US" altLang="zh-TW" sz="1600" b="1" i="0" u="none" strike="noStrike">
                          <a:solidFill>
                            <a:srgbClr val="000000"/>
                          </a:solidFill>
                          <a:latin typeface="新細明體"/>
                        </a:rPr>
                        <a:t>0</a:t>
                      </a:r>
                    </a:p>
                  </a:txBody>
                  <a:tcPr marL="9525" marR="9525" marT="9525" marB="0" anchor="ctr"/>
                </a:tc>
              </a:tr>
              <a:tr h="262400">
                <a:tc>
                  <a:txBody>
                    <a:bodyPr/>
                    <a:lstStyle/>
                    <a:p>
                      <a:pPr algn="ctr" fontAlgn="ctr"/>
                      <a:r>
                        <a:rPr lang="en-US" altLang="zh-TW" sz="1600" b="1" i="0" u="none" strike="noStrike" dirty="0">
                          <a:solidFill>
                            <a:srgbClr val="000000"/>
                          </a:solidFill>
                          <a:latin typeface="新細明體"/>
                        </a:rPr>
                        <a:t>0-1-1-0</a:t>
                      </a:r>
                    </a:p>
                  </a:txBody>
                  <a:tcPr marL="9525" marR="9525" marT="9525" marB="0" anchor="ctr">
                    <a:solidFill>
                      <a:srgbClr val="FFC000"/>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rgbClr val="FFC00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FFC000"/>
                    </a:solidFill>
                  </a:tcPr>
                </a:tc>
                <a:tc>
                  <a:txBody>
                    <a:bodyPr/>
                    <a:lstStyle/>
                    <a:p>
                      <a:pPr algn="ctr" fontAlgn="ctr"/>
                      <a:r>
                        <a:rPr lang="en-US" altLang="zh-TW" sz="1600" b="1" i="0" u="none" strike="noStrike">
                          <a:solidFill>
                            <a:srgbClr val="000000"/>
                          </a:solidFill>
                          <a:latin typeface="新細明體"/>
                        </a:rPr>
                        <a:t>1</a:t>
                      </a:r>
                    </a:p>
                  </a:txBody>
                  <a:tcPr marL="9525" marR="9525" marT="9525" marB="0" anchor="ctr"/>
                </a:tc>
              </a:tr>
              <a:tr h="262400">
                <a:tc>
                  <a:txBody>
                    <a:bodyPr/>
                    <a:lstStyle/>
                    <a:p>
                      <a:pPr algn="ctr" fontAlgn="ctr"/>
                      <a:r>
                        <a:rPr lang="en-US" altLang="zh-TW" sz="1600" b="1" i="0" u="none" strike="noStrike" dirty="0">
                          <a:solidFill>
                            <a:srgbClr val="000000"/>
                          </a:solidFill>
                          <a:latin typeface="新細明體"/>
                        </a:rPr>
                        <a:t>0-1-1-1</a:t>
                      </a:r>
                    </a:p>
                  </a:txBody>
                  <a:tcPr marL="9525" marR="9525" marT="9525" marB="0" anchor="ctr">
                    <a:solidFill>
                      <a:srgbClr val="92D05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rgbClr val="92D050"/>
                    </a:solidFill>
                  </a:tcP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92D050"/>
                    </a:solidFill>
                  </a:tcPr>
                </a:tc>
              </a:tr>
              <a:tr h="262400">
                <a:tc>
                  <a:txBody>
                    <a:bodyPr/>
                    <a:lstStyle/>
                    <a:p>
                      <a:pPr algn="ctr" fontAlgn="ctr"/>
                      <a:r>
                        <a:rPr lang="en-US" altLang="zh-TW" sz="1600" b="1" i="0" u="none" strike="noStrike">
                          <a:solidFill>
                            <a:srgbClr val="000000"/>
                          </a:solidFill>
                          <a:latin typeface="新細明體"/>
                        </a:rPr>
                        <a:t>1-0-0-0</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r>
              <a:tr h="262400">
                <a:tc>
                  <a:txBody>
                    <a:bodyPr/>
                    <a:lstStyle/>
                    <a:p>
                      <a:pPr algn="ctr" fontAlgn="ctr"/>
                      <a:r>
                        <a:rPr lang="en-US" altLang="zh-TW" sz="1600" b="1" i="0" u="none" strike="noStrike" dirty="0">
                          <a:solidFill>
                            <a:srgbClr val="000000"/>
                          </a:solidFill>
                          <a:latin typeface="新細明體"/>
                        </a:rPr>
                        <a:t>1-0-0-1</a:t>
                      </a:r>
                    </a:p>
                  </a:txBody>
                  <a:tcPr marL="9525" marR="9525" marT="9525" marB="0" anchor="ctr">
                    <a:solidFill>
                      <a:srgbClr val="FFC00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FFC000"/>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rgbClr val="FFC000"/>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r>
              <a:tr h="262400">
                <a:tc>
                  <a:txBody>
                    <a:bodyPr/>
                    <a:lstStyle/>
                    <a:p>
                      <a:pPr algn="ctr" fontAlgn="ctr"/>
                      <a:r>
                        <a:rPr lang="en-US" altLang="zh-TW" sz="1600" b="1" i="0" u="none" strike="noStrike" dirty="0">
                          <a:solidFill>
                            <a:srgbClr val="000000"/>
                          </a:solidFill>
                          <a:latin typeface="新細明體"/>
                        </a:rPr>
                        <a:t>1-0-1-0</a:t>
                      </a:r>
                    </a:p>
                  </a:txBody>
                  <a:tcPr marL="9525" marR="9525" marT="9525" marB="0" anchor="ctr">
                    <a:solidFill>
                      <a:srgbClr val="92D050"/>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92D050"/>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92D050"/>
                    </a:solidFill>
                  </a:tcPr>
                </a:tc>
              </a:tr>
              <a:tr h="262400">
                <a:tc>
                  <a:txBody>
                    <a:bodyPr/>
                    <a:lstStyle/>
                    <a:p>
                      <a:pPr algn="ctr" fontAlgn="ctr"/>
                      <a:r>
                        <a:rPr lang="en-US" altLang="zh-TW" sz="1600" b="1" i="0" u="none" strike="noStrike" dirty="0">
                          <a:solidFill>
                            <a:srgbClr val="000000"/>
                          </a:solidFill>
                          <a:latin typeface="新細明體"/>
                        </a:rPr>
                        <a:t>1-0-1-1</a:t>
                      </a:r>
                    </a:p>
                  </a:txBody>
                  <a:tcPr marL="9525" marR="9525" marT="9525" marB="0" anchor="ctr">
                    <a:solidFill>
                      <a:srgbClr val="FFC00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FFC000"/>
                    </a:solidFill>
                  </a:tcPr>
                </a:tc>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rgbClr val="FFC00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r>
              <a:tr h="262400">
                <a:tc>
                  <a:txBody>
                    <a:bodyPr/>
                    <a:lstStyle/>
                    <a:p>
                      <a:pPr algn="ctr" fontAlgn="ctr"/>
                      <a:r>
                        <a:rPr lang="en-US" altLang="zh-TW" sz="1600" b="1" i="0" u="none" strike="noStrike" dirty="0">
                          <a:solidFill>
                            <a:srgbClr val="000000"/>
                          </a:solidFill>
                          <a:latin typeface="新細明體"/>
                        </a:rPr>
                        <a:t>1-1-0-0</a:t>
                      </a:r>
                    </a:p>
                  </a:txBody>
                  <a:tcPr marL="9525" marR="9525" marT="9525" marB="0" anchor="ctr">
                    <a:solidFill>
                      <a:srgbClr val="92D05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92D050"/>
                    </a:solidFill>
                  </a:tcPr>
                </a:tc>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rgbClr val="92D050"/>
                    </a:solidFill>
                  </a:tcPr>
                </a:tc>
              </a:tr>
              <a:tr h="262400">
                <a:tc>
                  <a:txBody>
                    <a:bodyPr/>
                    <a:lstStyle/>
                    <a:p>
                      <a:pPr algn="ctr" fontAlgn="ctr"/>
                      <a:r>
                        <a:rPr lang="en-US" altLang="zh-TW" sz="1600" b="1" i="0" u="none" strike="noStrike" dirty="0">
                          <a:solidFill>
                            <a:srgbClr val="000000"/>
                          </a:solidFill>
                          <a:latin typeface="新細明體"/>
                        </a:rPr>
                        <a:t>1-1-0-1</a:t>
                      </a:r>
                    </a:p>
                  </a:txBody>
                  <a:tcPr marL="9525" marR="9525" marT="9525" marB="0" anchor="ctr">
                    <a:solidFill>
                      <a:srgbClr val="92D05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92D050"/>
                    </a:solidFill>
                  </a:tcPr>
                </a:tc>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rgbClr val="92D050"/>
                    </a:solidFill>
                  </a:tcPr>
                </a:tc>
              </a:tr>
              <a:tr h="262400">
                <a:tc>
                  <a:txBody>
                    <a:bodyPr/>
                    <a:lstStyle/>
                    <a:p>
                      <a:pPr algn="ctr" fontAlgn="ctr"/>
                      <a:r>
                        <a:rPr lang="en-US" altLang="zh-TW" sz="1600" b="1" i="0" u="none" strike="noStrike" dirty="0">
                          <a:solidFill>
                            <a:srgbClr val="000000"/>
                          </a:solidFill>
                          <a:latin typeface="新細明體"/>
                        </a:rPr>
                        <a:t>1-1-1-0</a:t>
                      </a:r>
                    </a:p>
                  </a:txBody>
                  <a:tcPr marL="9525" marR="9525" marT="9525" marB="0" anchor="ctr">
                    <a:solidFill>
                      <a:srgbClr val="FFC000"/>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rgbClr val="FFC000"/>
                    </a:solidFill>
                  </a:tcP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FFC000"/>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r>
              <a:tr h="262400">
                <a:tc>
                  <a:txBody>
                    <a:bodyPr/>
                    <a:lstStyle/>
                    <a:p>
                      <a:pPr algn="ctr" fontAlgn="ctr"/>
                      <a:r>
                        <a:rPr lang="en-US" altLang="zh-TW" sz="1600" b="1" i="0" u="none" strike="noStrike">
                          <a:solidFill>
                            <a:srgbClr val="000000"/>
                          </a:solidFill>
                          <a:latin typeface="新細明體"/>
                        </a:rPr>
                        <a:t>1-1-1-1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tc>
                <a:tc>
                  <a:txBody>
                    <a:bodyPr/>
                    <a:lstStyle/>
                    <a:p>
                      <a:pPr algn="ctr" fontAlgn="ctr"/>
                      <a:r>
                        <a:rPr lang="en-US" altLang="zh-TW" sz="1600" b="1" i="0" u="none" strike="noStrike">
                          <a:solidFill>
                            <a:srgbClr val="000000"/>
                          </a:solidFill>
                          <a:latin typeface="新細明體"/>
                        </a:rPr>
                        <a:t>0</a:t>
                      </a:r>
                    </a:p>
                  </a:txBody>
                  <a:tcPr marL="9525" marR="9525" marT="9525" marB="0" anchor="ctr"/>
                </a:tc>
                <a:tc>
                  <a:txBody>
                    <a:bodyPr/>
                    <a:lstStyle/>
                    <a:p>
                      <a:pPr algn="ctr" fontAlgn="ctr"/>
                      <a:r>
                        <a:rPr lang="en-US" altLang="zh-TW" sz="1600" b="1" i="0" u="none" strike="noStrike">
                          <a:solidFill>
                            <a:srgbClr val="000000"/>
                          </a:solidFill>
                          <a:latin typeface="新細明體"/>
                        </a:rPr>
                        <a:t>1</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tc>
              </a:tr>
            </a:tbl>
          </a:graphicData>
        </a:graphic>
      </p:graphicFrame>
      <p:sp>
        <p:nvSpPr>
          <p:cNvPr id="4" name="Title 1"/>
          <p:cNvSpPr>
            <a:spLocks noGrp="1"/>
          </p:cNvSpPr>
          <p:nvPr>
            <p:ph type="title"/>
          </p:nvPr>
        </p:nvSpPr>
        <p:spPr>
          <a:xfrm>
            <a:off x="467544" y="116632"/>
            <a:ext cx="8229600" cy="706090"/>
          </a:xfrm>
        </p:spPr>
        <p:txBody>
          <a:bodyPr>
            <a:normAutofit/>
          </a:bodyPr>
          <a:lstStyle/>
          <a:p>
            <a:r>
              <a:rPr lang="en-US" altLang="zh-TW" sz="3200" dirty="0" smtClean="0"/>
              <a:t>Strategies’ Types at the equilibrium</a:t>
            </a:r>
            <a:endParaRPr lang="zh-TW" altLang="en-US" sz="3200" dirty="0"/>
          </a:p>
        </p:txBody>
      </p:sp>
      <p:sp>
        <p:nvSpPr>
          <p:cNvPr id="6" name="TextBox 5"/>
          <p:cNvSpPr txBox="1"/>
          <p:nvPr/>
        </p:nvSpPr>
        <p:spPr>
          <a:xfrm>
            <a:off x="395536" y="764704"/>
            <a:ext cx="8496944" cy="1200329"/>
          </a:xfrm>
          <a:prstGeom prst="rect">
            <a:avLst/>
          </a:prstGeom>
          <a:noFill/>
        </p:spPr>
        <p:txBody>
          <a:bodyPr wrap="square" rtlCol="0">
            <a:spAutoFit/>
          </a:bodyPr>
          <a:lstStyle/>
          <a:p>
            <a:pPr algn="just"/>
            <a:r>
              <a:rPr lang="en-US" altLang="zh-TW" dirty="0" smtClean="0"/>
              <a:t>In all the simulations, the four strategies shown below emerge. Although a strategy specifies an action for every possible scenario, at the equilibrium only 5 scenarios appear: in particular Strategy 1 and Strategy 3 are characterized by the 5 scenarios highlighted in orange and Strategy 2 and Strategy 4 by the 5 scenarios highlighted in green.</a:t>
            </a:r>
            <a:endParaRPr lang="zh-TW"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a:bodyPr>
          <a:lstStyle/>
          <a:p>
            <a:r>
              <a:rPr lang="en-US" altLang="zh-TW" sz="3200" dirty="0" smtClean="0"/>
              <a:t>Strategies’ Shortcuts</a:t>
            </a:r>
            <a:endParaRPr lang="zh-TW" altLang="en-US" sz="3200" dirty="0"/>
          </a:p>
        </p:txBody>
      </p:sp>
      <p:sp>
        <p:nvSpPr>
          <p:cNvPr id="3" name="Content Placeholder 2"/>
          <p:cNvSpPr>
            <a:spLocks noGrp="1"/>
          </p:cNvSpPr>
          <p:nvPr>
            <p:ph idx="1"/>
          </p:nvPr>
        </p:nvSpPr>
        <p:spPr>
          <a:xfrm>
            <a:off x="457200" y="836712"/>
            <a:ext cx="8229600" cy="5289451"/>
          </a:xfrm>
        </p:spPr>
        <p:txBody>
          <a:bodyPr>
            <a:normAutofit/>
          </a:bodyPr>
          <a:lstStyle/>
          <a:p>
            <a:pPr algn="just"/>
            <a:r>
              <a:rPr lang="en-US" altLang="zh-TW" sz="2000" dirty="0" smtClean="0"/>
              <a:t>Another feature of the equilibrium is that once it has been reached, the agents do not need to look at all their neighbors anymore, to take the action prescribed by the strategy. For example, let’s look at Strategy 1.</a:t>
            </a:r>
            <a:endParaRPr lang="zh-TW" altLang="en-US" sz="2000" dirty="0"/>
          </a:p>
        </p:txBody>
      </p:sp>
      <p:graphicFrame>
        <p:nvGraphicFramePr>
          <p:cNvPr id="4" name="Table 3"/>
          <p:cNvGraphicFramePr>
            <a:graphicFrameLocks noGrp="1"/>
          </p:cNvGraphicFramePr>
          <p:nvPr/>
        </p:nvGraphicFramePr>
        <p:xfrm>
          <a:off x="827584" y="1916831"/>
          <a:ext cx="3277438" cy="4608520"/>
        </p:xfrm>
        <a:graphic>
          <a:graphicData uri="http://schemas.openxmlformats.org/drawingml/2006/table">
            <a:tbl>
              <a:tblPr firstRow="1" bandRow="1">
                <a:tableStyleId>{5C22544A-7EE6-4342-B048-85BDC9FD1C3A}</a:tableStyleId>
              </a:tblPr>
              <a:tblGrid>
                <a:gridCol w="1638719"/>
                <a:gridCol w="1638719"/>
              </a:tblGrid>
              <a:tr h="352040">
                <a:tc>
                  <a:txBody>
                    <a:bodyPr/>
                    <a:lstStyle/>
                    <a:p>
                      <a:pPr algn="ctr"/>
                      <a:r>
                        <a:rPr lang="en-US" altLang="zh-TW" sz="1600" dirty="0" smtClean="0"/>
                        <a:t>Input</a:t>
                      </a:r>
                      <a:endParaRPr lang="zh-TW" altLang="en-US" sz="1600" dirty="0"/>
                    </a:p>
                  </a:txBody>
                  <a:tcPr/>
                </a:tc>
                <a:tc>
                  <a:txBody>
                    <a:bodyPr/>
                    <a:lstStyle/>
                    <a:p>
                      <a:pPr algn="ctr"/>
                      <a:r>
                        <a:rPr lang="en-US" altLang="zh-TW" sz="1600" dirty="0" smtClean="0"/>
                        <a:t>Strategy</a:t>
                      </a:r>
                      <a:r>
                        <a:rPr lang="en-US" altLang="zh-TW" sz="1600" baseline="0" dirty="0" smtClean="0"/>
                        <a:t> 1 </a:t>
                      </a:r>
                      <a:endParaRPr lang="zh-TW" altLang="en-US" sz="1600" dirty="0"/>
                    </a:p>
                  </a:txBody>
                  <a:tcPr/>
                </a:tc>
              </a:tr>
              <a:tr h="266030">
                <a:tc>
                  <a:txBody>
                    <a:bodyPr/>
                    <a:lstStyle/>
                    <a:p>
                      <a:pPr algn="ctr" fontAlgn="ctr"/>
                      <a:r>
                        <a:rPr lang="en-US" altLang="zh-TW" sz="1600" b="1" i="0" u="none" strike="noStrike" dirty="0">
                          <a:solidFill>
                            <a:srgbClr val="000000"/>
                          </a:solidFill>
                          <a:latin typeface="新細明體"/>
                        </a:rPr>
                        <a:t>0-0-0-0</a:t>
                      </a:r>
                    </a:p>
                  </a:txBody>
                  <a:tcPr marL="9525" marR="9525" marT="9525" marB="0" anchor="ctr">
                    <a:solidFill>
                      <a:schemeClr val="tx2">
                        <a:lumMod val="20000"/>
                        <a:lumOff val="8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tx2">
                        <a:lumMod val="20000"/>
                        <a:lumOff val="80000"/>
                      </a:schemeClr>
                    </a:solidFill>
                  </a:tcPr>
                </a:tc>
              </a:tr>
              <a:tr h="266030">
                <a:tc>
                  <a:txBody>
                    <a:bodyPr/>
                    <a:lstStyle/>
                    <a:p>
                      <a:pPr algn="ctr" fontAlgn="ctr"/>
                      <a:r>
                        <a:rPr lang="en-US" altLang="zh-TW" sz="1600" b="1" i="0" u="none" strike="noStrike" dirty="0">
                          <a:solidFill>
                            <a:srgbClr val="000000"/>
                          </a:solidFill>
                          <a:latin typeface="新細明體"/>
                        </a:rPr>
                        <a:t>0-0-0-1</a:t>
                      </a:r>
                    </a:p>
                  </a:txBody>
                  <a:tcPr marL="9525" marR="9525" marT="9525" marB="0" anchor="ctr">
                    <a:solidFill>
                      <a:schemeClr val="tx2">
                        <a:lumMod val="20000"/>
                        <a:lumOff val="8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tx2">
                        <a:lumMod val="20000"/>
                        <a:lumOff val="80000"/>
                      </a:schemeClr>
                    </a:solidFill>
                  </a:tcPr>
                </a:tc>
              </a:tr>
              <a:tr h="266030">
                <a:tc>
                  <a:txBody>
                    <a:bodyPr/>
                    <a:lstStyle/>
                    <a:p>
                      <a:pPr algn="ctr" fontAlgn="ctr"/>
                      <a:r>
                        <a:rPr lang="en-US" altLang="zh-TW" sz="1600" b="1" i="0" u="none" strike="noStrike" dirty="0">
                          <a:solidFill>
                            <a:srgbClr val="000000"/>
                          </a:solidFill>
                          <a:latin typeface="新細明體"/>
                        </a:rPr>
                        <a:t>0-0-1-0</a:t>
                      </a:r>
                    </a:p>
                  </a:txBody>
                  <a:tcPr marL="9525" marR="9525" marT="9525" marB="0" anchor="ctr">
                    <a:solidFill>
                      <a:schemeClr val="tx2">
                        <a:lumMod val="20000"/>
                        <a:lumOff val="80000"/>
                      </a:schemeClr>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tx2">
                        <a:lumMod val="20000"/>
                        <a:lumOff val="80000"/>
                      </a:schemeClr>
                    </a:solidFill>
                  </a:tcPr>
                </a:tc>
              </a:tr>
              <a:tr h="266030">
                <a:tc>
                  <a:txBody>
                    <a:bodyPr/>
                    <a:lstStyle/>
                    <a:p>
                      <a:pPr algn="ctr" fontAlgn="ctr"/>
                      <a:r>
                        <a:rPr lang="en-US" altLang="zh-TW" sz="1600" b="1" i="0" u="none" strike="noStrike" dirty="0">
                          <a:solidFill>
                            <a:srgbClr val="000000"/>
                          </a:solidFill>
                          <a:latin typeface="新細明體"/>
                        </a:rPr>
                        <a:t>0-0-1-1</a:t>
                      </a:r>
                    </a:p>
                  </a:txBody>
                  <a:tcPr marL="9525" marR="9525" marT="9525" marB="0" anchor="ctr">
                    <a:solidFill>
                      <a:schemeClr val="tx2">
                        <a:lumMod val="20000"/>
                        <a:lumOff val="80000"/>
                      </a:schemeClr>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tx2">
                        <a:lumMod val="20000"/>
                        <a:lumOff val="80000"/>
                      </a:schemeClr>
                    </a:solidFill>
                  </a:tcPr>
                </a:tc>
              </a:tr>
              <a:tr h="266030">
                <a:tc>
                  <a:txBody>
                    <a:bodyPr/>
                    <a:lstStyle/>
                    <a:p>
                      <a:pPr algn="ctr" fontAlgn="ctr"/>
                      <a:r>
                        <a:rPr lang="en-US" altLang="zh-TW" sz="1600" b="1" i="0" u="none" strike="noStrike" dirty="0">
                          <a:solidFill>
                            <a:srgbClr val="000000"/>
                          </a:solidFill>
                          <a:latin typeface="新細明體"/>
                        </a:rPr>
                        <a:t>0-1-0-0</a:t>
                      </a:r>
                    </a:p>
                  </a:txBody>
                  <a:tcPr marL="9525" marR="9525" marT="9525" marB="0" anchor="ctr">
                    <a:solidFill>
                      <a:schemeClr val="tx2">
                        <a:lumMod val="20000"/>
                        <a:lumOff val="8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tx2">
                        <a:lumMod val="20000"/>
                        <a:lumOff val="80000"/>
                      </a:schemeClr>
                    </a:solidFill>
                  </a:tcPr>
                </a:tc>
              </a:tr>
              <a:tr h="266030">
                <a:tc>
                  <a:txBody>
                    <a:bodyPr/>
                    <a:lstStyle/>
                    <a:p>
                      <a:pPr algn="ctr" fontAlgn="ctr"/>
                      <a:r>
                        <a:rPr lang="en-US" altLang="zh-TW" sz="1600" b="1" i="0" u="none" strike="noStrike" dirty="0">
                          <a:solidFill>
                            <a:srgbClr val="000000"/>
                          </a:solidFill>
                          <a:latin typeface="新細明體"/>
                        </a:rPr>
                        <a:t>0-1-0-</a:t>
                      </a:r>
                      <a:r>
                        <a:rPr lang="en-US" altLang="zh-TW" sz="1600" b="1" i="0" u="none" strike="noStrike" dirty="0">
                          <a:solidFill>
                            <a:srgbClr val="C00000"/>
                          </a:solidFill>
                          <a:latin typeface="新細明體"/>
                        </a:rPr>
                        <a:t>1</a:t>
                      </a:r>
                    </a:p>
                  </a:txBody>
                  <a:tcPr marL="9525" marR="9525" marT="9525" marB="0" anchor="ctr">
                    <a:solidFill>
                      <a:srgbClr val="92D050"/>
                    </a:solidFill>
                  </a:tcPr>
                </a:tc>
                <a:tc>
                  <a:txBody>
                    <a:bodyPr/>
                    <a:lstStyle/>
                    <a:p>
                      <a:pPr algn="ctr" fontAlgn="ctr"/>
                      <a:r>
                        <a:rPr lang="en-US" altLang="zh-TW" sz="1600" b="1" i="0" u="none" strike="noStrike" dirty="0">
                          <a:solidFill>
                            <a:srgbClr val="C00000"/>
                          </a:solidFill>
                          <a:latin typeface="新細明體"/>
                        </a:rPr>
                        <a:t>1</a:t>
                      </a:r>
                    </a:p>
                  </a:txBody>
                  <a:tcPr marL="9525" marR="9525" marT="9525" marB="0" anchor="ctr">
                    <a:solidFill>
                      <a:srgbClr val="92D050"/>
                    </a:solidFill>
                  </a:tcPr>
                </a:tc>
              </a:tr>
              <a:tr h="266030">
                <a:tc>
                  <a:txBody>
                    <a:bodyPr/>
                    <a:lstStyle/>
                    <a:p>
                      <a:pPr algn="ctr" fontAlgn="ctr"/>
                      <a:r>
                        <a:rPr lang="en-US" altLang="zh-TW" sz="1600" b="1" i="0" u="none" strike="noStrike" dirty="0">
                          <a:solidFill>
                            <a:srgbClr val="000000"/>
                          </a:solidFill>
                          <a:latin typeface="新細明體"/>
                        </a:rPr>
                        <a:t>0-1-1-</a:t>
                      </a:r>
                      <a:r>
                        <a:rPr lang="en-US" altLang="zh-TW" sz="1600" b="1" i="0" u="none" strike="noStrike" dirty="0">
                          <a:solidFill>
                            <a:srgbClr val="C00000"/>
                          </a:solidFill>
                          <a:latin typeface="新細明體"/>
                        </a:rPr>
                        <a:t>0</a:t>
                      </a:r>
                    </a:p>
                  </a:txBody>
                  <a:tcPr marL="9525" marR="9525" marT="9525" marB="0" anchor="ctr">
                    <a:solidFill>
                      <a:srgbClr val="92D050"/>
                    </a:solidFill>
                  </a:tcPr>
                </a:tc>
                <a:tc>
                  <a:txBody>
                    <a:bodyPr/>
                    <a:lstStyle/>
                    <a:p>
                      <a:pPr algn="ctr" fontAlgn="ctr"/>
                      <a:r>
                        <a:rPr lang="en-US" altLang="zh-TW" sz="1600" b="1" i="0" u="none" strike="noStrike" dirty="0">
                          <a:solidFill>
                            <a:srgbClr val="C00000"/>
                          </a:solidFill>
                          <a:latin typeface="新細明體"/>
                        </a:rPr>
                        <a:t>0</a:t>
                      </a:r>
                    </a:p>
                  </a:txBody>
                  <a:tcPr marL="9525" marR="9525" marT="9525" marB="0" anchor="ctr">
                    <a:solidFill>
                      <a:srgbClr val="92D050"/>
                    </a:solidFill>
                  </a:tcPr>
                </a:tc>
              </a:tr>
              <a:tr h="266030">
                <a:tc>
                  <a:txBody>
                    <a:bodyPr/>
                    <a:lstStyle/>
                    <a:p>
                      <a:pPr algn="ctr" fontAlgn="ctr"/>
                      <a:r>
                        <a:rPr lang="en-US" altLang="zh-TW" sz="1600" b="1" i="0" u="none" strike="noStrike" dirty="0">
                          <a:solidFill>
                            <a:srgbClr val="000000"/>
                          </a:solidFill>
                          <a:latin typeface="新細明體"/>
                        </a:rPr>
                        <a:t>0-1-1-1</a:t>
                      </a:r>
                    </a:p>
                  </a:txBody>
                  <a:tcPr marL="9525" marR="9525" marT="9525" marB="0" anchor="ctr">
                    <a:solidFill>
                      <a:schemeClr val="tx2">
                        <a:lumMod val="20000"/>
                        <a:lumOff val="8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tx2">
                        <a:lumMod val="20000"/>
                        <a:lumOff val="80000"/>
                      </a:schemeClr>
                    </a:solidFill>
                  </a:tcPr>
                </a:tc>
              </a:tr>
              <a:tr h="266030">
                <a:tc>
                  <a:txBody>
                    <a:bodyPr/>
                    <a:lstStyle/>
                    <a:p>
                      <a:pPr algn="ctr" fontAlgn="ctr"/>
                      <a:r>
                        <a:rPr lang="en-US" altLang="zh-TW" sz="1600" b="1" i="0" u="none" strike="noStrike" dirty="0">
                          <a:solidFill>
                            <a:srgbClr val="000000"/>
                          </a:solidFill>
                          <a:latin typeface="新細明體"/>
                        </a:rPr>
                        <a:t>1-0-0-0</a:t>
                      </a:r>
                    </a:p>
                  </a:txBody>
                  <a:tcPr marL="9525" marR="9525" marT="9525" marB="0" anchor="ctr">
                    <a:solidFill>
                      <a:schemeClr val="tx2">
                        <a:lumMod val="20000"/>
                        <a:lumOff val="80000"/>
                      </a:schemeClr>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tx2">
                        <a:lumMod val="20000"/>
                        <a:lumOff val="80000"/>
                      </a:schemeClr>
                    </a:solidFill>
                  </a:tcPr>
                </a:tc>
              </a:tr>
              <a:tr h="266030">
                <a:tc>
                  <a:txBody>
                    <a:bodyPr/>
                    <a:lstStyle/>
                    <a:p>
                      <a:pPr algn="ctr" fontAlgn="ctr"/>
                      <a:r>
                        <a:rPr lang="en-US" altLang="zh-TW" sz="1600" b="1" i="0" u="none" strike="noStrike" dirty="0">
                          <a:solidFill>
                            <a:srgbClr val="000000"/>
                          </a:solidFill>
                          <a:latin typeface="新細明體"/>
                        </a:rPr>
                        <a:t>1-0-0-</a:t>
                      </a:r>
                      <a:r>
                        <a:rPr lang="en-US" altLang="zh-TW" sz="1600" b="1" i="0" u="none" strike="noStrike" dirty="0">
                          <a:solidFill>
                            <a:srgbClr val="C00000"/>
                          </a:solidFill>
                          <a:latin typeface="新細明體"/>
                        </a:rPr>
                        <a:t>1</a:t>
                      </a:r>
                    </a:p>
                  </a:txBody>
                  <a:tcPr marL="9525" marR="9525" marT="9525" marB="0" anchor="ctr">
                    <a:solidFill>
                      <a:srgbClr val="92D050"/>
                    </a:solidFill>
                  </a:tcPr>
                </a:tc>
                <a:tc>
                  <a:txBody>
                    <a:bodyPr/>
                    <a:lstStyle/>
                    <a:p>
                      <a:pPr algn="ctr" fontAlgn="ctr"/>
                      <a:r>
                        <a:rPr lang="en-US" altLang="zh-TW" sz="1600" b="1" i="0" u="none" strike="noStrike" dirty="0">
                          <a:solidFill>
                            <a:srgbClr val="C00000"/>
                          </a:solidFill>
                          <a:latin typeface="新細明體"/>
                        </a:rPr>
                        <a:t>1</a:t>
                      </a:r>
                    </a:p>
                  </a:txBody>
                  <a:tcPr marL="9525" marR="9525" marT="9525" marB="0" anchor="ctr">
                    <a:solidFill>
                      <a:srgbClr val="92D050"/>
                    </a:solidFill>
                  </a:tcPr>
                </a:tc>
              </a:tr>
              <a:tr h="266030">
                <a:tc>
                  <a:txBody>
                    <a:bodyPr/>
                    <a:lstStyle/>
                    <a:p>
                      <a:pPr algn="ctr" fontAlgn="ctr"/>
                      <a:r>
                        <a:rPr lang="en-US" altLang="zh-TW" sz="1600" b="1" i="0" u="none" strike="noStrike" dirty="0">
                          <a:solidFill>
                            <a:srgbClr val="000000"/>
                          </a:solidFill>
                          <a:latin typeface="新細明體"/>
                        </a:rPr>
                        <a:t>1-0-1-0</a:t>
                      </a:r>
                    </a:p>
                  </a:txBody>
                  <a:tcPr marL="9525" marR="9525" marT="9525" marB="0" anchor="ctr">
                    <a:solidFill>
                      <a:schemeClr val="tx2">
                        <a:lumMod val="20000"/>
                        <a:lumOff val="80000"/>
                      </a:schemeClr>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tx2">
                        <a:lumMod val="20000"/>
                        <a:lumOff val="80000"/>
                      </a:schemeClr>
                    </a:solidFill>
                  </a:tcPr>
                </a:tc>
              </a:tr>
              <a:tr h="266030">
                <a:tc>
                  <a:txBody>
                    <a:bodyPr/>
                    <a:lstStyle/>
                    <a:p>
                      <a:pPr algn="ctr" fontAlgn="ctr"/>
                      <a:r>
                        <a:rPr lang="en-US" altLang="zh-TW" sz="1600" b="1" i="0" u="none" strike="noStrike" dirty="0">
                          <a:solidFill>
                            <a:srgbClr val="000000"/>
                          </a:solidFill>
                          <a:latin typeface="新細明體"/>
                        </a:rPr>
                        <a:t>1-0-1-</a:t>
                      </a:r>
                      <a:r>
                        <a:rPr lang="en-US" altLang="zh-TW" sz="1600" b="1" i="0" u="none" strike="noStrike" dirty="0">
                          <a:solidFill>
                            <a:srgbClr val="C00000"/>
                          </a:solidFill>
                          <a:latin typeface="新細明體"/>
                        </a:rPr>
                        <a:t>1</a:t>
                      </a:r>
                    </a:p>
                  </a:txBody>
                  <a:tcPr marL="9525" marR="9525" marT="9525" marB="0" anchor="ctr">
                    <a:solidFill>
                      <a:srgbClr val="92D050"/>
                    </a:solidFill>
                  </a:tcPr>
                </a:tc>
                <a:tc>
                  <a:txBody>
                    <a:bodyPr/>
                    <a:lstStyle/>
                    <a:p>
                      <a:pPr algn="ctr" fontAlgn="ctr"/>
                      <a:r>
                        <a:rPr lang="en-US" altLang="zh-TW" sz="1600" b="1" i="0" u="none" strike="noStrike" dirty="0">
                          <a:solidFill>
                            <a:srgbClr val="C00000"/>
                          </a:solidFill>
                          <a:latin typeface="新細明體"/>
                        </a:rPr>
                        <a:t>1</a:t>
                      </a:r>
                    </a:p>
                  </a:txBody>
                  <a:tcPr marL="9525" marR="9525" marT="9525" marB="0" anchor="ctr">
                    <a:solidFill>
                      <a:srgbClr val="92D050"/>
                    </a:solidFill>
                  </a:tcPr>
                </a:tc>
              </a:tr>
              <a:tr h="266030">
                <a:tc>
                  <a:txBody>
                    <a:bodyPr/>
                    <a:lstStyle/>
                    <a:p>
                      <a:pPr algn="ctr" fontAlgn="ctr"/>
                      <a:r>
                        <a:rPr lang="en-US" altLang="zh-TW" sz="1600" b="1" i="0" u="none" strike="noStrike" dirty="0">
                          <a:solidFill>
                            <a:srgbClr val="000000"/>
                          </a:solidFill>
                          <a:latin typeface="新細明體"/>
                        </a:rPr>
                        <a:t>1-1-0-0</a:t>
                      </a:r>
                    </a:p>
                  </a:txBody>
                  <a:tcPr marL="9525" marR="9525" marT="9525" marB="0" anchor="ctr">
                    <a:solidFill>
                      <a:schemeClr val="tx2">
                        <a:lumMod val="20000"/>
                        <a:lumOff val="8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tx2">
                        <a:lumMod val="20000"/>
                        <a:lumOff val="80000"/>
                      </a:schemeClr>
                    </a:solidFill>
                  </a:tcPr>
                </a:tc>
              </a:tr>
              <a:tr h="266030">
                <a:tc>
                  <a:txBody>
                    <a:bodyPr/>
                    <a:lstStyle/>
                    <a:p>
                      <a:pPr algn="ctr" fontAlgn="ctr"/>
                      <a:r>
                        <a:rPr lang="en-US" altLang="zh-TW" sz="1600" b="1" i="0" u="none" strike="noStrike" dirty="0">
                          <a:solidFill>
                            <a:srgbClr val="000000"/>
                          </a:solidFill>
                          <a:latin typeface="新細明體"/>
                        </a:rPr>
                        <a:t>1-1-0-1</a:t>
                      </a:r>
                    </a:p>
                  </a:txBody>
                  <a:tcPr marL="9525" marR="9525" marT="9525" marB="0" anchor="ctr">
                    <a:solidFill>
                      <a:schemeClr val="tx2">
                        <a:lumMod val="20000"/>
                        <a:lumOff val="8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tx2">
                        <a:lumMod val="20000"/>
                        <a:lumOff val="80000"/>
                      </a:schemeClr>
                    </a:solidFill>
                  </a:tcPr>
                </a:tc>
              </a:tr>
              <a:tr h="266030">
                <a:tc>
                  <a:txBody>
                    <a:bodyPr/>
                    <a:lstStyle/>
                    <a:p>
                      <a:pPr algn="ctr" fontAlgn="ctr"/>
                      <a:r>
                        <a:rPr lang="en-US" altLang="zh-TW" sz="1600" b="1" i="0" u="none" strike="noStrike" dirty="0">
                          <a:solidFill>
                            <a:srgbClr val="000000"/>
                          </a:solidFill>
                          <a:latin typeface="新細明體"/>
                        </a:rPr>
                        <a:t>1-1-1-</a:t>
                      </a:r>
                      <a:r>
                        <a:rPr lang="en-US" altLang="zh-TW" sz="1600" b="1" i="0" u="none" strike="noStrike" dirty="0">
                          <a:solidFill>
                            <a:srgbClr val="C00000"/>
                          </a:solidFill>
                          <a:latin typeface="新細明體"/>
                        </a:rPr>
                        <a:t>0</a:t>
                      </a:r>
                    </a:p>
                  </a:txBody>
                  <a:tcPr marL="9525" marR="9525" marT="9525" marB="0" anchor="ctr">
                    <a:solidFill>
                      <a:srgbClr val="92D050"/>
                    </a:solidFill>
                  </a:tcPr>
                </a:tc>
                <a:tc>
                  <a:txBody>
                    <a:bodyPr/>
                    <a:lstStyle/>
                    <a:p>
                      <a:pPr algn="ctr" fontAlgn="ctr"/>
                      <a:r>
                        <a:rPr lang="en-US" altLang="zh-TW" sz="1600" b="1" i="0" u="none" strike="noStrike" dirty="0">
                          <a:solidFill>
                            <a:srgbClr val="C00000"/>
                          </a:solidFill>
                          <a:latin typeface="新細明體"/>
                        </a:rPr>
                        <a:t>0</a:t>
                      </a:r>
                    </a:p>
                  </a:txBody>
                  <a:tcPr marL="9525" marR="9525" marT="9525" marB="0" anchor="ctr">
                    <a:solidFill>
                      <a:srgbClr val="92D050"/>
                    </a:solidFill>
                  </a:tcPr>
                </a:tc>
              </a:tr>
              <a:tr h="266030">
                <a:tc>
                  <a:txBody>
                    <a:bodyPr/>
                    <a:lstStyle/>
                    <a:p>
                      <a:pPr algn="ctr" fontAlgn="ctr"/>
                      <a:r>
                        <a:rPr lang="en-US" altLang="zh-TW" sz="1600" b="1" i="0" u="none" strike="noStrike" dirty="0">
                          <a:solidFill>
                            <a:srgbClr val="000000"/>
                          </a:solidFill>
                          <a:latin typeface="新細明體"/>
                        </a:rPr>
                        <a:t>1-1-1-1</a:t>
                      </a:r>
                    </a:p>
                  </a:txBody>
                  <a:tcPr marL="9525" marR="9525" marT="9525" marB="0" anchor="ctr">
                    <a:solidFill>
                      <a:schemeClr val="accent1">
                        <a:lumMod val="20000"/>
                        <a:lumOff val="8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accent1">
                        <a:lumMod val="20000"/>
                        <a:lumOff val="80000"/>
                      </a:schemeClr>
                    </a:solidFill>
                  </a:tcPr>
                </a:tc>
              </a:tr>
            </a:tbl>
          </a:graphicData>
        </a:graphic>
      </p:graphicFrame>
      <p:sp>
        <p:nvSpPr>
          <p:cNvPr id="5" name="TextBox 4"/>
          <p:cNvSpPr txBox="1"/>
          <p:nvPr/>
        </p:nvSpPr>
        <p:spPr>
          <a:xfrm>
            <a:off x="4283968" y="1841242"/>
            <a:ext cx="4320480" cy="4708981"/>
          </a:xfrm>
          <a:prstGeom prst="rect">
            <a:avLst/>
          </a:prstGeom>
          <a:noFill/>
        </p:spPr>
        <p:txBody>
          <a:bodyPr wrap="square" rtlCol="0">
            <a:spAutoFit/>
          </a:bodyPr>
          <a:lstStyle/>
          <a:p>
            <a:pPr algn="just"/>
            <a:r>
              <a:rPr lang="en-US" altLang="zh-TW" sz="2000" dirty="0" smtClean="0"/>
              <a:t>We can notice that the action prescribed by the agents’ strategy in each of the 5 recurring situations characterizing this strategy, are equal to the last neighbor’s previous action (highlighted in red).</a:t>
            </a:r>
          </a:p>
          <a:p>
            <a:pPr algn="just"/>
            <a:r>
              <a:rPr lang="en-US" altLang="zh-TW" sz="2000" dirty="0" smtClean="0"/>
              <a:t>So, at the equilibrium, the agents can simply follow the rule “</a:t>
            </a:r>
            <a:r>
              <a:rPr lang="en-US" altLang="zh-TW" sz="2000" b="1" dirty="0" smtClean="0"/>
              <a:t>Do as your Neighbor 4 did in the last period</a:t>
            </a:r>
            <a:r>
              <a:rPr lang="en-US" altLang="zh-TW" sz="2000" dirty="0" smtClean="0"/>
              <a:t>”.</a:t>
            </a:r>
          </a:p>
          <a:p>
            <a:pPr algn="just"/>
            <a:r>
              <a:rPr lang="en-US" altLang="zh-TW" sz="2000" dirty="0" smtClean="0"/>
              <a:t>The same is true for the other three strategies, but for each of them the neighbor to look at is different: Neighbor 1 for Strategy 2, Neighbor 2 for Strategy 3 and Neighbor 3 for Strategy 4. </a:t>
            </a:r>
            <a:endParaRPr lang="zh-TW" alt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TW" sz="3600" dirty="0" smtClean="0"/>
              <a:t>Time-to-Equilibrium Distribution</a:t>
            </a:r>
            <a:endParaRPr lang="zh-TW" altLang="en-US" sz="3600" dirty="0"/>
          </a:p>
        </p:txBody>
      </p:sp>
      <p:sp>
        <p:nvSpPr>
          <p:cNvPr id="5" name="TextBox 4"/>
          <p:cNvSpPr txBox="1"/>
          <p:nvPr/>
        </p:nvSpPr>
        <p:spPr>
          <a:xfrm>
            <a:off x="1043608" y="4725144"/>
            <a:ext cx="7488832" cy="1908215"/>
          </a:xfrm>
          <a:prstGeom prst="rect">
            <a:avLst/>
          </a:prstGeom>
          <a:noFill/>
        </p:spPr>
        <p:txBody>
          <a:bodyPr wrap="square" rtlCol="0">
            <a:spAutoFit/>
          </a:bodyPr>
          <a:lstStyle/>
          <a:p>
            <a:pPr algn="just"/>
            <a:r>
              <a:rPr lang="en-US" altLang="zh-TW" sz="2000" dirty="0" smtClean="0"/>
              <a:t>The distribution of the number of periods the system takes to reach the equilibrium is positively skewed. The mode (green bar) is around 5000 periods and the average (red bar) is around 22000 periods. However, over 1000 simulations, the system could take as many as 200000 periods to reach the equilibrium.</a:t>
            </a:r>
          </a:p>
          <a:p>
            <a:endParaRPr lang="zh-TW" altLang="en-US" dirty="0"/>
          </a:p>
        </p:txBody>
      </p:sp>
      <p:pic>
        <p:nvPicPr>
          <p:cNvPr id="4097" name="Picture 1" descr="C:\Users\gostoli\New_Orleans_Presentation\Time_to_Equilibrium_Distribution.png"/>
          <p:cNvPicPr>
            <a:picLocks noGrp="1" noChangeAspect="1" noChangeArrowheads="1"/>
          </p:cNvPicPr>
          <p:nvPr>
            <p:ph idx="1"/>
          </p:nvPr>
        </p:nvPicPr>
        <p:blipFill>
          <a:blip r:embed="rId3" cstate="print"/>
          <a:srcRect/>
          <a:stretch>
            <a:fillRect/>
          </a:stretch>
        </p:blipFill>
        <p:spPr bwMode="auto">
          <a:xfrm>
            <a:off x="1763688" y="1484784"/>
            <a:ext cx="5616624" cy="3168352"/>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1143000"/>
          </a:xfrm>
        </p:spPr>
        <p:txBody>
          <a:bodyPr>
            <a:normAutofit fontScale="90000"/>
          </a:bodyPr>
          <a:lstStyle/>
          <a:p>
            <a:r>
              <a:rPr lang="en-US" altLang="zh-TW" sz="3600" dirty="0" smtClean="0"/>
              <a:t>From the Circle Neighborhood to the </a:t>
            </a:r>
            <a:br>
              <a:rPr lang="en-US" altLang="zh-TW" sz="3600" dirty="0" smtClean="0"/>
            </a:br>
            <a:r>
              <a:rPr lang="en-US" altLang="zh-TW" sz="3600" dirty="0" smtClean="0"/>
              <a:t>von Neumann Neighborhood</a:t>
            </a:r>
            <a:endParaRPr lang="zh-TW" altLang="en-US" sz="3600" dirty="0"/>
          </a:p>
        </p:txBody>
      </p:sp>
      <p:sp>
        <p:nvSpPr>
          <p:cNvPr id="3" name="Content Placeholder 2"/>
          <p:cNvSpPr>
            <a:spLocks noGrp="1"/>
          </p:cNvSpPr>
          <p:nvPr>
            <p:ph idx="1"/>
          </p:nvPr>
        </p:nvSpPr>
        <p:spPr>
          <a:xfrm>
            <a:off x="467544" y="1124744"/>
            <a:ext cx="8229600" cy="5733256"/>
          </a:xfrm>
        </p:spPr>
        <p:txBody>
          <a:bodyPr>
            <a:normAutofit/>
          </a:bodyPr>
          <a:lstStyle/>
          <a:p>
            <a:pPr algn="just"/>
            <a:r>
              <a:rPr lang="en-US" altLang="zh-TW" sz="2000" dirty="0" smtClean="0"/>
              <a:t>So far, the agents were thought as being on a circle: they looked at their 2 closest neighbor to their left and the 2 closest neighbors to their right.</a:t>
            </a:r>
          </a:p>
          <a:p>
            <a:pPr algn="just"/>
            <a:r>
              <a:rPr lang="en-US" altLang="zh-TW" sz="2000" dirty="0" smtClean="0"/>
              <a:t>In this second set of simulations, the agents are thought as being placed on a grid covering the surface of a torus: their neighborhood is defined as the von Neumann neighborhood with r = 1.</a:t>
            </a:r>
          </a:p>
          <a:p>
            <a:pPr algn="just"/>
            <a:endParaRPr lang="en-US" altLang="zh-TW" sz="2000" dirty="0" smtClean="0"/>
          </a:p>
          <a:p>
            <a:pPr algn="just"/>
            <a:endParaRPr lang="en-US" altLang="zh-TW" sz="2000" dirty="0" smtClean="0"/>
          </a:p>
          <a:p>
            <a:pPr algn="just"/>
            <a:endParaRPr lang="en-US" altLang="zh-TW" sz="2000" dirty="0" smtClean="0"/>
          </a:p>
          <a:p>
            <a:pPr algn="just"/>
            <a:endParaRPr lang="en-US" altLang="zh-TW" sz="2000" dirty="0" smtClean="0"/>
          </a:p>
          <a:p>
            <a:pPr algn="just"/>
            <a:endParaRPr lang="en-US" altLang="zh-TW" sz="2000" dirty="0" smtClean="0"/>
          </a:p>
          <a:p>
            <a:pPr algn="just"/>
            <a:endParaRPr lang="en-US" altLang="zh-TW" sz="2000" dirty="0" smtClean="0"/>
          </a:p>
          <a:p>
            <a:pPr algn="just"/>
            <a:endParaRPr lang="en-US" altLang="zh-TW" sz="2000" dirty="0" smtClean="0"/>
          </a:p>
          <a:p>
            <a:pPr algn="just">
              <a:buNone/>
            </a:pPr>
            <a:endParaRPr lang="en-US" altLang="zh-TW" sz="2000" dirty="0" smtClean="0"/>
          </a:p>
          <a:p>
            <a:pPr algn="just"/>
            <a:r>
              <a:rPr lang="en-US" altLang="zh-TW" sz="2000" dirty="0" smtClean="0"/>
              <a:t>In which way does the different network structure affect the path to the socially optimal equilibrium?</a:t>
            </a:r>
            <a:endParaRPr lang="zh-TW" altLang="en-US" sz="2000" dirty="0" smtClean="0"/>
          </a:p>
          <a:p>
            <a:pPr algn="just"/>
            <a:endParaRPr lang="en-US" altLang="zh-TW" sz="1800" dirty="0" smtClean="0"/>
          </a:p>
        </p:txBody>
      </p:sp>
      <p:pic>
        <p:nvPicPr>
          <p:cNvPr id="3074" name="Picture 2" descr="C:\Users\gostoli\El_Farol\vonNeumann_Neighborhood.png"/>
          <p:cNvPicPr>
            <a:picLocks noChangeAspect="1" noChangeArrowheads="1"/>
          </p:cNvPicPr>
          <p:nvPr/>
        </p:nvPicPr>
        <p:blipFill>
          <a:blip r:embed="rId3" cstate="print"/>
          <a:srcRect/>
          <a:stretch>
            <a:fillRect/>
          </a:stretch>
        </p:blipFill>
        <p:spPr bwMode="auto">
          <a:xfrm>
            <a:off x="2843808" y="2924944"/>
            <a:ext cx="3312367" cy="255955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229600" cy="1143000"/>
          </a:xfrm>
        </p:spPr>
        <p:txBody>
          <a:bodyPr>
            <a:normAutofit fontScale="90000"/>
          </a:bodyPr>
          <a:lstStyle/>
          <a:p>
            <a:r>
              <a:rPr lang="en-US" altLang="zh-TW" sz="3600" dirty="0" smtClean="0"/>
              <a:t>Von Neumann Neighborhood: </a:t>
            </a:r>
            <a:br>
              <a:rPr lang="en-US" altLang="zh-TW" sz="3600" dirty="0" smtClean="0"/>
            </a:br>
            <a:r>
              <a:rPr lang="en-US" altLang="zh-TW" sz="3600" dirty="0" smtClean="0"/>
              <a:t>the Average Strategy Fitness </a:t>
            </a:r>
            <a:endParaRPr lang="zh-TW" altLang="en-US" sz="3600" dirty="0"/>
          </a:p>
        </p:txBody>
      </p:sp>
      <p:sp>
        <p:nvSpPr>
          <p:cNvPr id="5" name="TextBox 4"/>
          <p:cNvSpPr txBox="1"/>
          <p:nvPr/>
        </p:nvSpPr>
        <p:spPr>
          <a:xfrm>
            <a:off x="1115616" y="5013176"/>
            <a:ext cx="7416824" cy="1323439"/>
          </a:xfrm>
          <a:prstGeom prst="rect">
            <a:avLst/>
          </a:prstGeom>
          <a:noFill/>
        </p:spPr>
        <p:txBody>
          <a:bodyPr wrap="square" rtlCol="0">
            <a:spAutoFit/>
          </a:bodyPr>
          <a:lstStyle/>
          <a:p>
            <a:pPr algn="just"/>
            <a:r>
              <a:rPr lang="en-US" altLang="zh-TW" sz="2000" dirty="0" smtClean="0"/>
              <a:t>In this run, the system reaches the equilibrium after about 2000 periods. Differently from the Circle Neighborhood, where the average fitness did not seem to improve much before the equilibrium, in this case there seems to be a positive trend before the ‘jump’.</a:t>
            </a:r>
            <a:endParaRPr lang="zh-TW" altLang="en-US" sz="2000" dirty="0"/>
          </a:p>
        </p:txBody>
      </p:sp>
      <p:pic>
        <p:nvPicPr>
          <p:cNvPr id="31746" name="Picture 2" descr="C:\Users\gostoli\New_Orleans_Presentation\vNN_Fitness_Value.png"/>
          <p:cNvPicPr>
            <a:picLocks noGrp="1" noChangeAspect="1" noChangeArrowheads="1"/>
          </p:cNvPicPr>
          <p:nvPr>
            <p:ph idx="1"/>
          </p:nvPr>
        </p:nvPicPr>
        <p:blipFill>
          <a:blip r:embed="rId3" cstate="print"/>
          <a:srcRect/>
          <a:stretch>
            <a:fillRect/>
          </a:stretch>
        </p:blipFill>
        <p:spPr bwMode="auto">
          <a:xfrm>
            <a:off x="1691680" y="1556792"/>
            <a:ext cx="5832648" cy="3312368"/>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TW" sz="3600" dirty="0" smtClean="0"/>
              <a:t>Von Neumann Neighborhood: </a:t>
            </a:r>
            <a:br>
              <a:rPr lang="en-US" altLang="zh-TW" sz="3600" dirty="0" smtClean="0"/>
            </a:br>
            <a:r>
              <a:rPr lang="en-US" altLang="zh-TW" sz="3600" dirty="0" smtClean="0"/>
              <a:t>the Average Forecasting Performance</a:t>
            </a:r>
            <a:endParaRPr lang="zh-TW" altLang="en-US" sz="3600" dirty="0"/>
          </a:p>
        </p:txBody>
      </p:sp>
      <p:sp>
        <p:nvSpPr>
          <p:cNvPr id="5" name="TextBox 4"/>
          <p:cNvSpPr txBox="1"/>
          <p:nvPr/>
        </p:nvSpPr>
        <p:spPr>
          <a:xfrm>
            <a:off x="1115616" y="5373216"/>
            <a:ext cx="7416824" cy="707886"/>
          </a:xfrm>
          <a:prstGeom prst="rect">
            <a:avLst/>
          </a:prstGeom>
          <a:noFill/>
        </p:spPr>
        <p:txBody>
          <a:bodyPr wrap="square" rtlCol="0">
            <a:spAutoFit/>
          </a:bodyPr>
          <a:lstStyle/>
          <a:p>
            <a:pPr algn="just"/>
            <a:r>
              <a:rPr lang="en-US" altLang="zh-TW" sz="2000" dirty="0" smtClean="0"/>
              <a:t>Also in this case, the average forecasting performance follows quite closely the average strategy fitness. </a:t>
            </a:r>
            <a:endParaRPr lang="zh-TW" altLang="en-US" sz="2000" dirty="0"/>
          </a:p>
        </p:txBody>
      </p:sp>
      <p:pic>
        <p:nvPicPr>
          <p:cNvPr id="32770" name="Picture 2" descr="C:\Users\gostoli\New_Orleans_Presentation\vNN_Forecasting_Performance.png"/>
          <p:cNvPicPr>
            <a:picLocks noGrp="1" noChangeAspect="1" noChangeArrowheads="1"/>
          </p:cNvPicPr>
          <p:nvPr>
            <p:ph idx="1"/>
          </p:nvPr>
        </p:nvPicPr>
        <p:blipFill>
          <a:blip r:embed="rId3" cstate="print"/>
          <a:srcRect/>
          <a:stretch>
            <a:fillRect/>
          </a:stretch>
        </p:blipFill>
        <p:spPr bwMode="auto">
          <a:xfrm>
            <a:off x="1475656" y="1844824"/>
            <a:ext cx="5976664" cy="3312368"/>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TW" sz="3600" dirty="0" smtClean="0"/>
              <a:t>Von Neumann Neighborhood: </a:t>
            </a:r>
            <a:br>
              <a:rPr lang="en-US" altLang="zh-TW" sz="3600" dirty="0" smtClean="0"/>
            </a:br>
            <a:r>
              <a:rPr lang="en-US" altLang="zh-TW" sz="3600" dirty="0" smtClean="0"/>
              <a:t>the Average Attendance</a:t>
            </a:r>
            <a:endParaRPr lang="zh-TW" altLang="en-US" sz="3600" dirty="0"/>
          </a:p>
        </p:txBody>
      </p:sp>
      <p:sp>
        <p:nvSpPr>
          <p:cNvPr id="5" name="TextBox 4"/>
          <p:cNvSpPr txBox="1"/>
          <p:nvPr/>
        </p:nvSpPr>
        <p:spPr>
          <a:xfrm>
            <a:off x="1115616" y="5373216"/>
            <a:ext cx="7416824" cy="707886"/>
          </a:xfrm>
          <a:prstGeom prst="rect">
            <a:avLst/>
          </a:prstGeom>
          <a:noFill/>
        </p:spPr>
        <p:txBody>
          <a:bodyPr wrap="square" rtlCol="0">
            <a:spAutoFit/>
          </a:bodyPr>
          <a:lstStyle/>
          <a:p>
            <a:pPr algn="just"/>
            <a:r>
              <a:rPr lang="en-US" altLang="zh-TW" sz="2000" dirty="0" smtClean="0"/>
              <a:t>The average attendance fluctuates around the threshold (but, on average, below the threshold) until it reaches the optimal level of 0.6.</a:t>
            </a:r>
            <a:endParaRPr lang="zh-TW" altLang="en-US" sz="2000" dirty="0"/>
          </a:p>
        </p:txBody>
      </p:sp>
      <p:pic>
        <p:nvPicPr>
          <p:cNvPr id="33795" name="Picture 3" descr="C:\Users\gostoli\New_Orleans_Presentation\vNN_Average_Attendance.png"/>
          <p:cNvPicPr>
            <a:picLocks noChangeAspect="1" noChangeArrowheads="1"/>
          </p:cNvPicPr>
          <p:nvPr/>
        </p:nvPicPr>
        <p:blipFill>
          <a:blip r:embed="rId3" cstate="print"/>
          <a:srcRect/>
          <a:stretch>
            <a:fillRect/>
          </a:stretch>
        </p:blipFill>
        <p:spPr bwMode="auto">
          <a:xfrm>
            <a:off x="1835696" y="1772816"/>
            <a:ext cx="5472608" cy="3312368"/>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850106"/>
          </a:xfrm>
        </p:spPr>
        <p:txBody>
          <a:bodyPr>
            <a:normAutofit/>
          </a:bodyPr>
          <a:lstStyle/>
          <a:p>
            <a:r>
              <a:rPr lang="en-US" altLang="zh-TW" sz="3200" dirty="0" smtClean="0"/>
              <a:t>Strategies’ Types at the equilibrium</a:t>
            </a:r>
            <a:endParaRPr lang="zh-TW" altLang="en-US" sz="3200" dirty="0"/>
          </a:p>
        </p:txBody>
      </p:sp>
      <p:graphicFrame>
        <p:nvGraphicFramePr>
          <p:cNvPr id="5" name="Content Placeholder 4"/>
          <p:cNvGraphicFramePr>
            <a:graphicFrameLocks noGrp="1"/>
          </p:cNvGraphicFramePr>
          <p:nvPr>
            <p:ph idx="1"/>
          </p:nvPr>
        </p:nvGraphicFramePr>
        <p:xfrm>
          <a:off x="467545" y="2276872"/>
          <a:ext cx="8064895" cy="4419600"/>
        </p:xfrm>
        <a:graphic>
          <a:graphicData uri="http://schemas.openxmlformats.org/drawingml/2006/table">
            <a:tbl>
              <a:tblPr firstRow="1" bandRow="1">
                <a:tableStyleId>{5C22544A-7EE6-4342-B048-85BDC9FD1C3A}</a:tableStyleId>
              </a:tblPr>
              <a:tblGrid>
                <a:gridCol w="1612979"/>
                <a:gridCol w="1612979"/>
                <a:gridCol w="1612979"/>
                <a:gridCol w="1612979"/>
                <a:gridCol w="1612979"/>
              </a:tblGrid>
              <a:tr h="232968">
                <a:tc>
                  <a:txBody>
                    <a:bodyPr/>
                    <a:lstStyle/>
                    <a:p>
                      <a:pPr algn="ctr"/>
                      <a:r>
                        <a:rPr lang="en-US" altLang="zh-TW" dirty="0" smtClean="0"/>
                        <a:t>Input</a:t>
                      </a:r>
                      <a:endParaRPr lang="zh-TW" altLang="en-US" dirty="0"/>
                    </a:p>
                  </a:txBody>
                  <a:tcPr/>
                </a:tc>
                <a:tc>
                  <a:txBody>
                    <a:bodyPr/>
                    <a:lstStyle/>
                    <a:p>
                      <a:pPr algn="ctr"/>
                      <a:r>
                        <a:rPr lang="en-US" altLang="zh-TW" dirty="0" smtClean="0"/>
                        <a:t>Strategy</a:t>
                      </a:r>
                      <a:r>
                        <a:rPr lang="en-US" altLang="zh-TW" baseline="0" dirty="0" smtClean="0"/>
                        <a:t> 1 </a:t>
                      </a:r>
                      <a:endParaRPr lang="zh-TW" altLang="en-US" dirty="0"/>
                    </a:p>
                  </a:txBody>
                  <a:tcPr/>
                </a:tc>
                <a:tc>
                  <a:txBody>
                    <a:bodyPr/>
                    <a:lstStyle/>
                    <a:p>
                      <a:pPr algn="ctr"/>
                      <a:r>
                        <a:rPr lang="en-US" altLang="zh-TW" dirty="0" smtClean="0"/>
                        <a:t>Strategy 2</a:t>
                      </a:r>
                      <a:endParaRPr lang="zh-TW" altLang="en-US" dirty="0"/>
                    </a:p>
                  </a:txBody>
                  <a:tcPr/>
                </a:tc>
                <a:tc>
                  <a:txBody>
                    <a:bodyPr/>
                    <a:lstStyle/>
                    <a:p>
                      <a:pPr algn="ctr"/>
                      <a:r>
                        <a:rPr lang="en-US" altLang="zh-TW" dirty="0" smtClean="0"/>
                        <a:t>Strategy 3 </a:t>
                      </a:r>
                      <a:endParaRPr lang="zh-TW" altLang="en-US" dirty="0"/>
                    </a:p>
                  </a:txBody>
                  <a:tcPr/>
                </a:tc>
                <a:tc>
                  <a:txBody>
                    <a:bodyPr/>
                    <a:lstStyle/>
                    <a:p>
                      <a:pPr algn="ctr"/>
                      <a:r>
                        <a:rPr lang="en-US" altLang="zh-TW" dirty="0" smtClean="0"/>
                        <a:t>Strategy 4 </a:t>
                      </a:r>
                      <a:endParaRPr lang="zh-TW" altLang="en-US" dirty="0"/>
                    </a:p>
                  </a:txBody>
                  <a:tcPr/>
                </a:tc>
              </a:tr>
              <a:tr h="232968">
                <a:tc>
                  <a:txBody>
                    <a:bodyPr/>
                    <a:lstStyle/>
                    <a:p>
                      <a:pPr algn="ctr" fontAlgn="ctr"/>
                      <a:r>
                        <a:rPr lang="en-US" altLang="zh-TW" sz="1600" b="1" i="0" u="none" strike="noStrike" dirty="0">
                          <a:solidFill>
                            <a:srgbClr val="000000"/>
                          </a:solidFill>
                          <a:latin typeface="新細明體"/>
                        </a:rPr>
                        <a:t>0-0-0-0</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0</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1</a:t>
                      </a:r>
                    </a:p>
                  </a:txBody>
                  <a:tcPr marL="9525" marR="9525" marT="9525" marB="0" anchor="ctr">
                    <a:solidFill>
                      <a:schemeClr val="bg1">
                        <a:lumMod val="95000"/>
                      </a:schemeClr>
                    </a:solidFill>
                  </a:tcPr>
                </a:tc>
              </a:tr>
              <a:tr h="232968">
                <a:tc>
                  <a:txBody>
                    <a:bodyPr/>
                    <a:lstStyle/>
                    <a:p>
                      <a:pPr algn="ctr" fontAlgn="ctr"/>
                      <a:r>
                        <a:rPr lang="en-US" altLang="zh-TW" sz="1600" b="1" i="0" u="none" strike="noStrike" dirty="0">
                          <a:solidFill>
                            <a:srgbClr val="000000"/>
                          </a:solidFill>
                          <a:latin typeface="新細明體"/>
                        </a:rPr>
                        <a:t>0-0-0-1</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0</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0</a:t>
                      </a:r>
                    </a:p>
                  </a:txBody>
                  <a:tcPr marL="9525" marR="9525" marT="9525" marB="0" anchor="ctr">
                    <a:solidFill>
                      <a:schemeClr val="bg1">
                        <a:lumMod val="95000"/>
                      </a:schemeClr>
                    </a:solidFill>
                  </a:tcPr>
                </a:tc>
              </a:tr>
              <a:tr h="232968">
                <a:tc>
                  <a:txBody>
                    <a:bodyPr/>
                    <a:lstStyle/>
                    <a:p>
                      <a:pPr algn="ctr" fontAlgn="ctr"/>
                      <a:r>
                        <a:rPr lang="en-US" altLang="zh-TW" sz="1600" b="1" i="0" u="none" strike="noStrike">
                          <a:solidFill>
                            <a:srgbClr val="000000"/>
                          </a:solidFill>
                          <a:latin typeface="新細明體"/>
                        </a:rPr>
                        <a:t>0-0-1-0</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0</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r>
              <a:tr h="232968">
                <a:tc>
                  <a:txBody>
                    <a:bodyPr/>
                    <a:lstStyle/>
                    <a:p>
                      <a:pPr algn="ctr" fontAlgn="ctr"/>
                      <a:r>
                        <a:rPr lang="en-US" altLang="zh-TW" sz="1600" b="1" i="0" u="none" strike="noStrike">
                          <a:solidFill>
                            <a:srgbClr val="000000"/>
                          </a:solidFill>
                          <a:latin typeface="新細明體"/>
                        </a:rPr>
                        <a:t>0-0-1-1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r>
              <a:tr h="232968">
                <a:tc>
                  <a:txBody>
                    <a:bodyPr/>
                    <a:lstStyle/>
                    <a:p>
                      <a:pPr algn="ctr" fontAlgn="ctr"/>
                      <a:r>
                        <a:rPr lang="en-US" altLang="zh-TW" sz="1600" b="1" i="0" u="none" strike="noStrike" dirty="0">
                          <a:solidFill>
                            <a:srgbClr val="000000"/>
                          </a:solidFill>
                          <a:latin typeface="新細明體"/>
                        </a:rPr>
                        <a:t>0-1-0-0</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1</a:t>
                      </a:r>
                    </a:p>
                  </a:txBody>
                  <a:tcPr marL="9525" marR="9525" marT="9525" marB="0" anchor="ctr">
                    <a:solidFill>
                      <a:schemeClr val="bg1">
                        <a:lumMod val="95000"/>
                      </a:schemeClr>
                    </a:solidFill>
                  </a:tcPr>
                </a:tc>
              </a:tr>
              <a:tr h="232968">
                <a:tc>
                  <a:txBody>
                    <a:bodyPr/>
                    <a:lstStyle/>
                    <a:p>
                      <a:pPr algn="ctr" fontAlgn="ctr"/>
                      <a:r>
                        <a:rPr lang="en-US" altLang="zh-TW" sz="1600" b="1" i="0" u="none" strike="noStrike" dirty="0">
                          <a:solidFill>
                            <a:srgbClr val="000000"/>
                          </a:solidFill>
                          <a:latin typeface="新細明體"/>
                        </a:rPr>
                        <a:t>0-1-0-1</a:t>
                      </a:r>
                    </a:p>
                  </a:txBody>
                  <a:tcPr marL="9525" marR="9525" marT="9525" marB="0" anchor="ctr">
                    <a:solidFill>
                      <a:srgbClr val="92D050"/>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rgbClr val="92D05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92D05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0</a:t>
                      </a:r>
                    </a:p>
                  </a:txBody>
                  <a:tcPr marL="9525" marR="9525" marT="9525" marB="0" anchor="ctr">
                    <a:solidFill>
                      <a:schemeClr val="bg1">
                        <a:lumMod val="95000"/>
                      </a:schemeClr>
                    </a:solidFill>
                  </a:tcPr>
                </a:tc>
              </a:tr>
              <a:tr h="232968">
                <a:tc>
                  <a:txBody>
                    <a:bodyPr/>
                    <a:lstStyle/>
                    <a:p>
                      <a:pPr algn="ctr" fontAlgn="ctr"/>
                      <a:r>
                        <a:rPr lang="en-US" altLang="zh-TW" sz="1600" b="1" i="0" u="none" strike="noStrike" dirty="0">
                          <a:solidFill>
                            <a:srgbClr val="000000"/>
                          </a:solidFill>
                          <a:latin typeface="新細明體"/>
                        </a:rPr>
                        <a:t>0-1-1-0</a:t>
                      </a:r>
                    </a:p>
                  </a:txBody>
                  <a:tcPr marL="9525" marR="9525" marT="9525" marB="0" anchor="ctr">
                    <a:solidFill>
                      <a:srgbClr val="FFC00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rgbClr val="FFC00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FFC000"/>
                    </a:solidFill>
                  </a:tcPr>
                </a:tc>
              </a:tr>
              <a:tr h="232968">
                <a:tc>
                  <a:txBody>
                    <a:bodyPr/>
                    <a:lstStyle/>
                    <a:p>
                      <a:pPr algn="ctr" fontAlgn="ctr"/>
                      <a:r>
                        <a:rPr lang="en-US" altLang="zh-TW" sz="1600" b="1" i="0" u="none" strike="noStrike" dirty="0">
                          <a:solidFill>
                            <a:srgbClr val="000000"/>
                          </a:solidFill>
                          <a:latin typeface="新細明體"/>
                        </a:rPr>
                        <a:t>0-1-1-1</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r>
              <a:tr h="232968">
                <a:tc>
                  <a:txBody>
                    <a:bodyPr/>
                    <a:lstStyle/>
                    <a:p>
                      <a:pPr algn="ctr" fontAlgn="ctr"/>
                      <a:r>
                        <a:rPr lang="en-US" altLang="zh-TW" sz="1600" b="1" i="0" u="none" strike="noStrike">
                          <a:solidFill>
                            <a:srgbClr val="000000"/>
                          </a:solidFill>
                          <a:latin typeface="新細明體"/>
                        </a:rPr>
                        <a:t>1-0-0-0</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0</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1</a:t>
                      </a:r>
                    </a:p>
                  </a:txBody>
                  <a:tcPr marL="9525" marR="9525" marT="9525" marB="0" anchor="ctr">
                    <a:solidFill>
                      <a:schemeClr val="bg1">
                        <a:lumMod val="95000"/>
                      </a:schemeClr>
                    </a:solidFill>
                  </a:tcPr>
                </a:tc>
              </a:tr>
              <a:tr h="232968">
                <a:tc>
                  <a:txBody>
                    <a:bodyPr/>
                    <a:lstStyle/>
                    <a:p>
                      <a:pPr algn="ctr" fontAlgn="ctr"/>
                      <a:r>
                        <a:rPr lang="en-US" altLang="zh-TW" sz="1600" b="1" i="0" u="none" strike="noStrike" dirty="0">
                          <a:solidFill>
                            <a:srgbClr val="000000"/>
                          </a:solidFill>
                          <a:latin typeface="新細明體"/>
                        </a:rPr>
                        <a:t>1-0-0-1</a:t>
                      </a:r>
                    </a:p>
                  </a:txBody>
                  <a:tcPr marL="9525" marR="9525" marT="9525" marB="0" anchor="ctr">
                    <a:solidFill>
                      <a:srgbClr val="FFC00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0</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FFC000"/>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rgbClr val="FFC000"/>
                    </a:solidFill>
                  </a:tcPr>
                </a:tc>
              </a:tr>
              <a:tr h="232968">
                <a:tc>
                  <a:txBody>
                    <a:bodyPr/>
                    <a:lstStyle/>
                    <a:p>
                      <a:pPr algn="ctr" fontAlgn="ctr"/>
                      <a:r>
                        <a:rPr lang="en-US" altLang="zh-TW" sz="1600" b="1" i="0" u="none" strike="noStrike" dirty="0">
                          <a:solidFill>
                            <a:srgbClr val="000000"/>
                          </a:solidFill>
                          <a:latin typeface="新細明體"/>
                        </a:rPr>
                        <a:t>1-0-1-0</a:t>
                      </a:r>
                    </a:p>
                  </a:txBody>
                  <a:tcPr marL="9525" marR="9525" marT="9525" marB="0" anchor="ctr">
                    <a:solidFill>
                      <a:srgbClr val="92D05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92D050"/>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rgbClr val="92D05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1">
                        <a:lumMod val="95000"/>
                      </a:schemeClr>
                    </a:solidFill>
                  </a:tcPr>
                </a:tc>
              </a:tr>
              <a:tr h="232968">
                <a:tc>
                  <a:txBody>
                    <a:bodyPr/>
                    <a:lstStyle/>
                    <a:p>
                      <a:pPr algn="ctr" fontAlgn="ctr"/>
                      <a:r>
                        <a:rPr lang="en-US" altLang="zh-TW" sz="1600" b="1" i="0" u="none" strike="noStrike">
                          <a:solidFill>
                            <a:srgbClr val="000000"/>
                          </a:solidFill>
                          <a:latin typeface="新細明體"/>
                        </a:rPr>
                        <a:t>1-0-1-1</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0</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1">
                        <a:lumMod val="95000"/>
                      </a:schemeClr>
                    </a:solidFill>
                  </a:tcPr>
                </a:tc>
              </a:tr>
              <a:tr h="232968">
                <a:tc>
                  <a:txBody>
                    <a:bodyPr/>
                    <a:lstStyle/>
                    <a:p>
                      <a:pPr algn="ctr" fontAlgn="ctr"/>
                      <a:r>
                        <a:rPr lang="en-US" altLang="zh-TW" sz="1600" b="1" i="0" u="none" strike="noStrike">
                          <a:solidFill>
                            <a:srgbClr val="000000"/>
                          </a:solidFill>
                          <a:latin typeface="新細明體"/>
                        </a:rPr>
                        <a:t>1-1-0-0</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r>
              <a:tr h="232968">
                <a:tc>
                  <a:txBody>
                    <a:bodyPr/>
                    <a:lstStyle/>
                    <a:p>
                      <a:pPr algn="ctr" fontAlgn="ctr"/>
                      <a:r>
                        <a:rPr lang="en-US" altLang="zh-TW" sz="1600" b="1" i="0" u="none" strike="noStrike">
                          <a:solidFill>
                            <a:srgbClr val="000000"/>
                          </a:solidFill>
                          <a:latin typeface="新細明體"/>
                        </a:rPr>
                        <a:t>1-1-0-1</a:t>
                      </a:r>
                    </a:p>
                  </a:txBody>
                  <a:tcPr marL="9525" marR="9525" marT="9525" marB="0" anchor="ct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1">
                        <a:lumMod val="95000"/>
                      </a:schemeClr>
                    </a:solidFill>
                  </a:tcPr>
                </a:tc>
              </a:tr>
              <a:tr h="232968">
                <a:tc>
                  <a:txBody>
                    <a:bodyPr/>
                    <a:lstStyle/>
                    <a:p>
                      <a:pPr algn="ctr" fontAlgn="ctr"/>
                      <a:r>
                        <a:rPr lang="en-US" altLang="zh-TW" sz="1600" b="1" i="0" u="none" strike="noStrike">
                          <a:solidFill>
                            <a:srgbClr val="000000"/>
                          </a:solidFill>
                          <a:latin typeface="新細明體"/>
                        </a:rPr>
                        <a:t>1-1-1-0</a:t>
                      </a:r>
                    </a:p>
                  </a:txBody>
                  <a:tcPr marL="9525" marR="9525" marT="9525" marB="0" anchor="ct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0</a:t>
                      </a:r>
                    </a:p>
                  </a:txBody>
                  <a:tcPr marL="9525" marR="9525" marT="9525" marB="0" anchor="ctr">
                    <a:solidFill>
                      <a:schemeClr val="bg1">
                        <a:lumMod val="95000"/>
                      </a:schemeClr>
                    </a:solidFill>
                  </a:tcPr>
                </a:tc>
                <a:tc>
                  <a:txBody>
                    <a:bodyPr/>
                    <a:lstStyle/>
                    <a:p>
                      <a:pPr algn="ctr" fontAlgn="ctr"/>
                      <a:r>
                        <a:rPr lang="en-US" altLang="zh-TW" sz="1600" b="1" i="0" u="none" strike="noStrike">
                          <a:solidFill>
                            <a:srgbClr val="000000"/>
                          </a:solidFill>
                          <a:latin typeface="新細明體"/>
                        </a:rPr>
                        <a:t>0</a:t>
                      </a:r>
                    </a:p>
                  </a:txBody>
                  <a:tcPr marL="9525" marR="9525" marT="9525" marB="0" anchor="ctr">
                    <a:solidFill>
                      <a:schemeClr val="bg1">
                        <a:lumMod val="95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1">
                        <a:lumMod val="95000"/>
                      </a:schemeClr>
                    </a:solidFill>
                  </a:tcPr>
                </a:tc>
              </a:tr>
              <a:tr h="232968">
                <a:tc>
                  <a:txBody>
                    <a:bodyPr/>
                    <a:lstStyle/>
                    <a:p>
                      <a:pPr algn="ctr" fontAlgn="ctr"/>
                      <a:r>
                        <a:rPr lang="en-US" altLang="zh-TW" sz="1600" b="1" i="0" u="none" strike="noStrike" dirty="0">
                          <a:solidFill>
                            <a:srgbClr val="000000"/>
                          </a:solidFill>
                          <a:latin typeface="新細明體"/>
                        </a:rPr>
                        <a:t>1-1-1-1</a:t>
                      </a:r>
                    </a:p>
                  </a:txBody>
                  <a:tcPr marL="9525" marR="9525" marT="9525" marB="0" anchor="ctr">
                    <a:solidFill>
                      <a:srgbClr val="92D05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92D05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92D05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FFC000"/>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rgbClr val="FFC000"/>
                    </a:solidFill>
                  </a:tcPr>
                </a:tc>
              </a:tr>
            </a:tbl>
          </a:graphicData>
        </a:graphic>
      </p:graphicFrame>
      <p:sp>
        <p:nvSpPr>
          <p:cNvPr id="6" name="Rectangle 5"/>
          <p:cNvSpPr/>
          <p:nvPr/>
        </p:nvSpPr>
        <p:spPr>
          <a:xfrm>
            <a:off x="323528" y="980728"/>
            <a:ext cx="8280920" cy="1200329"/>
          </a:xfrm>
          <a:prstGeom prst="rect">
            <a:avLst/>
          </a:prstGeom>
        </p:spPr>
        <p:txBody>
          <a:bodyPr wrap="square">
            <a:spAutoFit/>
          </a:bodyPr>
          <a:lstStyle/>
          <a:p>
            <a:pPr algn="just"/>
            <a:r>
              <a:rPr lang="en-US" altLang="zh-TW" dirty="0" smtClean="0"/>
              <a:t>Also in this case, four strategies emerge and also in this case, at the equilibrium, only few of the 16 possible situations actually occur. However, while with the Circle 5 rules were used, in this case only 3 rules (highlighted in green and orange) occur, depending on which of the four strategies emerges. </a:t>
            </a:r>
            <a:endParaRPr lang="zh-TW"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a:bodyPr>
          <a:lstStyle/>
          <a:p>
            <a:r>
              <a:rPr lang="en-US" altLang="zh-TW" sz="3600" dirty="0" smtClean="0"/>
              <a:t>Strategies’ Shortcuts </a:t>
            </a:r>
            <a:endParaRPr lang="zh-TW" altLang="en-US" sz="3600" dirty="0"/>
          </a:p>
        </p:txBody>
      </p:sp>
      <p:pic>
        <p:nvPicPr>
          <p:cNvPr id="4" name="Picture 2" descr="C:\Users\gostoli\El_Farol\vonNeumann_Neighborhood.png"/>
          <p:cNvPicPr>
            <a:picLocks noGrp="1" noChangeAspect="1" noChangeArrowheads="1"/>
          </p:cNvPicPr>
          <p:nvPr>
            <p:ph idx="1"/>
          </p:nvPr>
        </p:nvPicPr>
        <p:blipFill>
          <a:blip r:embed="rId3" cstate="print"/>
          <a:srcRect/>
          <a:stretch>
            <a:fillRect/>
          </a:stretch>
        </p:blipFill>
        <p:spPr bwMode="auto">
          <a:xfrm>
            <a:off x="2987824" y="3861048"/>
            <a:ext cx="3462242" cy="2736878"/>
          </a:xfrm>
          <a:prstGeom prst="rect">
            <a:avLst/>
          </a:prstGeom>
          <a:noFill/>
        </p:spPr>
      </p:pic>
      <p:sp>
        <p:nvSpPr>
          <p:cNvPr id="6" name="TextBox 5"/>
          <p:cNvSpPr txBox="1"/>
          <p:nvPr/>
        </p:nvSpPr>
        <p:spPr>
          <a:xfrm>
            <a:off x="611560" y="980728"/>
            <a:ext cx="8064896" cy="2862322"/>
          </a:xfrm>
          <a:prstGeom prst="rect">
            <a:avLst/>
          </a:prstGeom>
          <a:noFill/>
        </p:spPr>
        <p:txBody>
          <a:bodyPr wrap="square" rtlCol="0">
            <a:spAutoFit/>
          </a:bodyPr>
          <a:lstStyle/>
          <a:p>
            <a:pPr algn="just"/>
            <a:r>
              <a:rPr lang="en-US" altLang="zh-TW" dirty="0" smtClean="0"/>
              <a:t>Also in this case, once the equilibrium has been reached, the agents can look at one of their neighbor. However, in this case the agents can look not just at one, but at one of two neighbors. In particular the four strategies are equivalent to the following rules:</a:t>
            </a:r>
          </a:p>
          <a:p>
            <a:pPr algn="just">
              <a:buFont typeface="Wingdings" pitchFamily="2" charset="2"/>
              <a:buChar char="Ø"/>
            </a:pPr>
            <a:r>
              <a:rPr lang="en-US" altLang="zh-TW" dirty="0" smtClean="0"/>
              <a:t> </a:t>
            </a:r>
            <a:r>
              <a:rPr lang="en-US" altLang="zh-TW" b="1" dirty="0" smtClean="0"/>
              <a:t>Strategy 1</a:t>
            </a:r>
            <a:r>
              <a:rPr lang="en-US" altLang="zh-TW" dirty="0" smtClean="0"/>
              <a:t>: Do as your Neighbor 1 </a:t>
            </a:r>
            <a:r>
              <a:rPr lang="en-US" altLang="zh-TW" i="1" dirty="0" smtClean="0"/>
              <a:t>or</a:t>
            </a:r>
            <a:r>
              <a:rPr lang="en-US" altLang="zh-TW" dirty="0" smtClean="0"/>
              <a:t> Neighbor 3 did in the last period.</a:t>
            </a:r>
          </a:p>
          <a:p>
            <a:pPr algn="just">
              <a:buFont typeface="Wingdings" pitchFamily="2" charset="2"/>
              <a:buChar char="Ø"/>
            </a:pPr>
            <a:r>
              <a:rPr lang="en-US" altLang="zh-TW" dirty="0" smtClean="0"/>
              <a:t> </a:t>
            </a:r>
            <a:r>
              <a:rPr lang="en-US" altLang="zh-TW" b="1" dirty="0" smtClean="0"/>
              <a:t>Strategy 2</a:t>
            </a:r>
            <a:r>
              <a:rPr lang="en-US" altLang="zh-TW" dirty="0" smtClean="0"/>
              <a:t>: Do as your Neighbor 2 </a:t>
            </a:r>
            <a:r>
              <a:rPr lang="en-US" altLang="zh-TW" i="1" dirty="0" smtClean="0"/>
              <a:t>or</a:t>
            </a:r>
            <a:r>
              <a:rPr lang="en-US" altLang="zh-TW" dirty="0" smtClean="0"/>
              <a:t> Neighbor 4 did in the last period.</a:t>
            </a:r>
          </a:p>
          <a:p>
            <a:pPr algn="just">
              <a:buFont typeface="Wingdings" pitchFamily="2" charset="2"/>
              <a:buChar char="Ø"/>
            </a:pPr>
            <a:r>
              <a:rPr lang="en-US" altLang="zh-TW" dirty="0" smtClean="0"/>
              <a:t> </a:t>
            </a:r>
            <a:r>
              <a:rPr lang="en-US" altLang="zh-TW" b="1" dirty="0" smtClean="0"/>
              <a:t>Strategy 3</a:t>
            </a:r>
            <a:r>
              <a:rPr lang="en-US" altLang="zh-TW" dirty="0" smtClean="0"/>
              <a:t>: Do as your Neighbor 1 </a:t>
            </a:r>
            <a:r>
              <a:rPr lang="en-US" altLang="zh-TW" i="1" dirty="0" smtClean="0"/>
              <a:t>or</a:t>
            </a:r>
            <a:r>
              <a:rPr lang="en-US" altLang="zh-TW" dirty="0" smtClean="0"/>
              <a:t> Neighbor 4 did in the last period.</a:t>
            </a:r>
          </a:p>
          <a:p>
            <a:pPr algn="just">
              <a:buFont typeface="Wingdings" pitchFamily="2" charset="2"/>
              <a:buChar char="Ø"/>
            </a:pPr>
            <a:r>
              <a:rPr lang="en-US" altLang="zh-TW" dirty="0" smtClean="0"/>
              <a:t> </a:t>
            </a:r>
            <a:r>
              <a:rPr lang="en-US" altLang="zh-TW" b="1" dirty="0" smtClean="0"/>
              <a:t>Strategy 4</a:t>
            </a:r>
            <a:r>
              <a:rPr lang="en-US" altLang="zh-TW" dirty="0" smtClean="0"/>
              <a:t>: Do as your Neighbor 2 </a:t>
            </a:r>
            <a:r>
              <a:rPr lang="en-US" altLang="zh-TW" i="1" dirty="0" smtClean="0"/>
              <a:t>or</a:t>
            </a:r>
            <a:r>
              <a:rPr lang="en-US" altLang="zh-TW" dirty="0" smtClean="0"/>
              <a:t> Neighbor 3 did in the last period.</a:t>
            </a:r>
          </a:p>
          <a:p>
            <a:pPr algn="just"/>
            <a:r>
              <a:rPr lang="en-US" altLang="zh-TW" dirty="0" smtClean="0"/>
              <a:t>As can be seen looking at the von Neumann neighborhood below, in every strategy, the two neighbors the agent can equivalently look at are adjacent to each 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fontScale="90000"/>
          </a:bodyPr>
          <a:lstStyle/>
          <a:p>
            <a:r>
              <a:rPr lang="en-US" altLang="zh-TW" sz="3600" dirty="0" smtClean="0"/>
              <a:t>Equilibria with the von Neumann </a:t>
            </a:r>
            <a:br>
              <a:rPr lang="en-US" altLang="zh-TW" sz="3600" dirty="0" smtClean="0"/>
            </a:br>
            <a:r>
              <a:rPr lang="en-US" altLang="zh-TW" sz="3600" dirty="0" smtClean="0"/>
              <a:t>Neighborhood</a:t>
            </a:r>
            <a:endParaRPr lang="zh-TW" altLang="en-US" sz="3600" dirty="0"/>
          </a:p>
        </p:txBody>
      </p:sp>
      <p:graphicFrame>
        <p:nvGraphicFramePr>
          <p:cNvPr id="4" name="Content Placeholder 3"/>
          <p:cNvGraphicFramePr>
            <a:graphicFrameLocks noGrp="1"/>
          </p:cNvGraphicFramePr>
          <p:nvPr>
            <p:ph idx="1"/>
          </p:nvPr>
        </p:nvGraphicFramePr>
        <p:xfrm>
          <a:off x="2195736" y="2204864"/>
          <a:ext cx="5328591" cy="3312364"/>
        </p:xfrm>
        <a:graphic>
          <a:graphicData uri="http://schemas.openxmlformats.org/drawingml/2006/table">
            <a:tbl>
              <a:tblPr firstRow="1" bandRow="1">
                <a:tableStyleId>{5C22544A-7EE6-4342-B048-85BDC9FD1C3A}</a:tableStyleId>
              </a:tblPr>
              <a:tblGrid>
                <a:gridCol w="1776197"/>
                <a:gridCol w="1776197"/>
                <a:gridCol w="1776197"/>
              </a:tblGrid>
              <a:tr h="301124">
                <a:tc>
                  <a:txBody>
                    <a:bodyPr/>
                    <a:lstStyle/>
                    <a:p>
                      <a:pPr algn="ctr" fontAlgn="ctr"/>
                      <a:r>
                        <a:rPr lang="en-US" altLang="zh-TW" sz="1600" b="1" i="0" u="none" strike="noStrike" dirty="0" smtClean="0">
                          <a:solidFill>
                            <a:srgbClr val="000000"/>
                          </a:solidFill>
                          <a:latin typeface="新細明體"/>
                        </a:rPr>
                        <a:t>Cycle</a:t>
                      </a:r>
                      <a:r>
                        <a:rPr lang="en-US" altLang="zh-TW" sz="1600" b="1" i="0" u="none" strike="noStrike" baseline="0" dirty="0" smtClean="0">
                          <a:solidFill>
                            <a:srgbClr val="000000"/>
                          </a:solidFill>
                          <a:latin typeface="新細明體"/>
                        </a:rPr>
                        <a:t> 1</a:t>
                      </a:r>
                      <a:endParaRPr lang="en-US" altLang="zh-TW" sz="1600" b="1" i="0" u="none" strike="noStrike" dirty="0">
                        <a:solidFill>
                          <a:srgbClr val="000000"/>
                        </a:solidFill>
                        <a:latin typeface="新細明體"/>
                      </a:endParaRPr>
                    </a:p>
                  </a:txBody>
                  <a:tcPr marL="9525" marR="9525" marT="9525" marB="0" anchor="ctr">
                    <a:solidFill>
                      <a:schemeClr val="bg2">
                        <a:lumMod val="7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zh-TW" sz="1600" b="1" i="0" u="none" strike="noStrike" dirty="0" smtClean="0">
                          <a:solidFill>
                            <a:srgbClr val="000000"/>
                          </a:solidFill>
                          <a:latin typeface="新細明體"/>
                        </a:rPr>
                        <a:t>Cycle</a:t>
                      </a:r>
                      <a:r>
                        <a:rPr lang="en-US" altLang="zh-TW" sz="1600" b="1" i="0" u="none" strike="noStrike" baseline="0" dirty="0" smtClean="0">
                          <a:solidFill>
                            <a:srgbClr val="000000"/>
                          </a:solidFill>
                          <a:latin typeface="新細明體"/>
                        </a:rPr>
                        <a:t> 2</a:t>
                      </a:r>
                      <a:endParaRPr lang="en-US" altLang="zh-TW" sz="1600" b="1" i="0" u="none" strike="noStrike" dirty="0" smtClean="0">
                        <a:solidFill>
                          <a:srgbClr val="000000"/>
                        </a:solidFill>
                        <a:latin typeface="新細明體"/>
                      </a:endParaRPr>
                    </a:p>
                  </a:txBody>
                  <a:tcPr marL="9525" marR="9525" marT="9525" marB="0" anchor="ctr">
                    <a:solidFill>
                      <a:schemeClr val="bg2">
                        <a:lumMod val="7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zh-TW" sz="1600" b="1" i="0" u="none" strike="noStrike" dirty="0" smtClean="0">
                          <a:solidFill>
                            <a:srgbClr val="000000"/>
                          </a:solidFill>
                          <a:latin typeface="新細明體"/>
                        </a:rPr>
                        <a:t>Cycle</a:t>
                      </a:r>
                      <a:r>
                        <a:rPr lang="en-US" altLang="zh-TW" sz="1600" b="1" i="0" u="none" strike="noStrike" baseline="0" dirty="0" smtClean="0">
                          <a:solidFill>
                            <a:srgbClr val="000000"/>
                          </a:solidFill>
                          <a:latin typeface="新細明體"/>
                        </a:rPr>
                        <a:t> 3</a:t>
                      </a:r>
                      <a:endParaRPr lang="en-US" altLang="zh-TW" sz="1600" b="1" i="0" u="none" strike="noStrike" dirty="0" smtClean="0">
                        <a:solidFill>
                          <a:srgbClr val="000000"/>
                        </a:solidFill>
                        <a:latin typeface="新細明體"/>
                      </a:endParaRPr>
                    </a:p>
                  </a:txBody>
                  <a:tcPr marL="9525" marR="9525" marT="9525" marB="0" anchor="ctr">
                    <a:solidFill>
                      <a:schemeClr val="bg2">
                        <a:lumMod val="75000"/>
                      </a:schemeClr>
                    </a:solidFill>
                  </a:tcPr>
                </a:tc>
              </a:tr>
              <a:tr h="301124">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2">
                        <a:lumMod val="90000"/>
                      </a:schemeClr>
                    </a:solidFill>
                  </a:tcPr>
                </a:tc>
              </a:tr>
              <a:tr h="301124">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2">
                        <a:lumMod val="90000"/>
                      </a:schemeClr>
                    </a:solidFill>
                  </a:tcPr>
                </a:tc>
              </a:tr>
              <a:tr h="301124">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2">
                        <a:lumMod val="90000"/>
                      </a:schemeClr>
                    </a:solidFill>
                  </a:tcPr>
                </a:tc>
                <a:tc>
                  <a:txBody>
                    <a:bodyPr/>
                    <a:lstStyle/>
                    <a:p>
                      <a:pPr algn="ctr" fontAlgn="ctr"/>
                      <a:r>
                        <a:rPr lang="en-US" altLang="zh-TW" sz="1600" b="1" i="0" u="none" strike="noStrike">
                          <a:solidFill>
                            <a:srgbClr val="000000"/>
                          </a:solidFill>
                          <a:latin typeface="新細明體"/>
                        </a:rPr>
                        <a:t>1</a:t>
                      </a:r>
                    </a:p>
                  </a:txBody>
                  <a:tcPr marL="9525" marR="9525" marT="9525" marB="0" anchor="ctr">
                    <a:solidFill>
                      <a:schemeClr val="bg2">
                        <a:lumMod val="90000"/>
                      </a:schemeClr>
                    </a:solidFill>
                  </a:tcPr>
                </a:tc>
              </a:tr>
              <a:tr h="301124">
                <a:tc>
                  <a:txBody>
                    <a:bodyPr/>
                    <a:lstStyle/>
                    <a:p>
                      <a:pPr algn="ctr" fontAlgn="ctr"/>
                      <a:r>
                        <a:rPr lang="en-US" altLang="zh-TW" sz="1600" b="1" i="0" u="none" strike="noStrike">
                          <a:solidFill>
                            <a:srgbClr val="000000"/>
                          </a:solidFill>
                          <a:latin typeface="新細明體"/>
                        </a:rPr>
                        <a:t>0</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2">
                        <a:lumMod val="90000"/>
                      </a:schemeClr>
                    </a:solidFill>
                  </a:tcPr>
                </a:tc>
              </a:tr>
              <a:tr h="301124">
                <a:tc>
                  <a:txBody>
                    <a:bodyPr/>
                    <a:lstStyle/>
                    <a:p>
                      <a:pPr algn="ctr" fontAlgn="ctr"/>
                      <a:r>
                        <a:rPr lang="en-US" altLang="zh-TW" sz="1600" b="1" i="0" u="none" strike="noStrike">
                          <a:solidFill>
                            <a:srgbClr val="000000"/>
                          </a:solidFill>
                          <a:latin typeface="新細明體"/>
                        </a:rPr>
                        <a:t>1</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2">
                        <a:lumMod val="90000"/>
                      </a:schemeClr>
                    </a:solidFill>
                  </a:tcPr>
                </a:tc>
              </a:tr>
              <a:tr h="301124">
                <a:tc>
                  <a:txBody>
                    <a:bodyPr/>
                    <a:lstStyle/>
                    <a:p>
                      <a:pPr algn="ctr" fontAlgn="ctr"/>
                      <a:r>
                        <a:rPr lang="en-US" altLang="zh-TW" sz="1600" b="1" i="0" u="none" strike="noStrike">
                          <a:solidFill>
                            <a:srgbClr val="000000"/>
                          </a:solidFill>
                          <a:latin typeface="新細明體"/>
                        </a:rPr>
                        <a:t>1</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2">
                        <a:lumMod val="90000"/>
                      </a:schemeClr>
                    </a:solidFill>
                  </a:tcPr>
                </a:tc>
              </a:tr>
              <a:tr h="301124">
                <a:tc>
                  <a:txBody>
                    <a:bodyPr/>
                    <a:lstStyle/>
                    <a:p>
                      <a:pPr algn="ctr" fontAlgn="ctr"/>
                      <a:r>
                        <a:rPr lang="en-US" altLang="zh-TW" sz="1600" b="1" i="0" u="none" strike="noStrike">
                          <a:solidFill>
                            <a:srgbClr val="000000"/>
                          </a:solidFill>
                          <a:latin typeface="新細明體"/>
                        </a:rPr>
                        <a:t>0</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2">
                        <a:lumMod val="90000"/>
                      </a:schemeClr>
                    </a:solidFill>
                  </a:tcPr>
                </a:tc>
              </a:tr>
              <a:tr h="301124">
                <a:tc>
                  <a:txBody>
                    <a:bodyPr/>
                    <a:lstStyle/>
                    <a:p>
                      <a:pPr algn="ctr" fontAlgn="ctr"/>
                      <a:r>
                        <a:rPr lang="en-US" altLang="zh-TW" sz="1600" b="1" i="0" u="none" strike="noStrike">
                          <a:solidFill>
                            <a:srgbClr val="000000"/>
                          </a:solidFill>
                          <a:latin typeface="新細明體"/>
                        </a:rPr>
                        <a:t>1</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1</a:t>
                      </a:r>
                    </a:p>
                  </a:txBody>
                  <a:tcPr marL="9525" marR="9525" marT="9525" marB="0" anchor="ctr">
                    <a:solidFill>
                      <a:schemeClr val="bg2">
                        <a:lumMod val="90000"/>
                      </a:schemeClr>
                    </a:solidFill>
                  </a:tcPr>
                </a:tc>
              </a:tr>
              <a:tr h="301124">
                <a:tc>
                  <a:txBody>
                    <a:bodyPr/>
                    <a:lstStyle/>
                    <a:p>
                      <a:pPr algn="ctr" fontAlgn="ctr"/>
                      <a:r>
                        <a:rPr lang="en-US" altLang="zh-TW" sz="1600" b="1" i="0" u="none" strike="noStrike">
                          <a:solidFill>
                            <a:srgbClr val="000000"/>
                          </a:solidFill>
                          <a:latin typeface="新細明體"/>
                        </a:rPr>
                        <a:t>1</a:t>
                      </a:r>
                    </a:p>
                  </a:txBody>
                  <a:tcPr marL="9525" marR="9525" marT="9525" marB="0" anchor="ctr">
                    <a:solidFill>
                      <a:schemeClr val="bg2">
                        <a:lumMod val="90000"/>
                      </a:schemeClr>
                    </a:solidFill>
                  </a:tcPr>
                </a:tc>
                <a:tc>
                  <a:txBody>
                    <a:bodyPr/>
                    <a:lstStyle/>
                    <a:p>
                      <a:pPr algn="ctr" fontAlgn="ctr"/>
                      <a:r>
                        <a:rPr lang="en-US" altLang="zh-TW" sz="1600" b="1" i="0" u="none" strike="noStrike">
                          <a:solidFill>
                            <a:srgbClr val="000000"/>
                          </a:solidFill>
                          <a:latin typeface="新細明體"/>
                        </a:rPr>
                        <a:t>0</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2">
                        <a:lumMod val="90000"/>
                      </a:schemeClr>
                    </a:solidFill>
                  </a:tcPr>
                </a:tc>
              </a:tr>
              <a:tr h="301124">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2">
                        <a:lumMod val="90000"/>
                      </a:schemeClr>
                    </a:solidFill>
                  </a:tcPr>
                </a:tc>
                <a:tc>
                  <a:txBody>
                    <a:bodyPr/>
                    <a:lstStyle/>
                    <a:p>
                      <a:pPr algn="ctr" fontAlgn="ctr"/>
                      <a:r>
                        <a:rPr lang="en-US" altLang="zh-TW" sz="1600" b="1" i="0" u="none" strike="noStrike" dirty="0">
                          <a:solidFill>
                            <a:srgbClr val="000000"/>
                          </a:solidFill>
                          <a:latin typeface="新細明體"/>
                        </a:rPr>
                        <a:t>0</a:t>
                      </a:r>
                    </a:p>
                  </a:txBody>
                  <a:tcPr marL="9525" marR="9525" marT="9525" marB="0" anchor="ctr">
                    <a:solidFill>
                      <a:schemeClr val="bg2">
                        <a:lumMod val="90000"/>
                      </a:schemeClr>
                    </a:solidFill>
                  </a:tcPr>
                </a:tc>
              </a:tr>
            </a:tbl>
          </a:graphicData>
        </a:graphic>
      </p:graphicFrame>
      <p:sp>
        <p:nvSpPr>
          <p:cNvPr id="6" name="TextBox 5"/>
          <p:cNvSpPr txBox="1"/>
          <p:nvPr/>
        </p:nvSpPr>
        <p:spPr>
          <a:xfrm>
            <a:off x="1043608" y="1124744"/>
            <a:ext cx="7344816" cy="923330"/>
          </a:xfrm>
          <a:prstGeom prst="rect">
            <a:avLst/>
          </a:prstGeom>
          <a:noFill/>
        </p:spPr>
        <p:txBody>
          <a:bodyPr wrap="square" rtlCol="0">
            <a:spAutoFit/>
          </a:bodyPr>
          <a:lstStyle/>
          <a:p>
            <a:pPr algn="just"/>
            <a:r>
              <a:rPr lang="en-US" altLang="zh-TW" dirty="0" smtClean="0"/>
              <a:t>With the von Neumann neighborhood, beside the 1-1-1-0-0 cycle that appeared with the Circle Neighborhood, two new 10-period cycles appear. The three cycles are shown below. </a:t>
            </a:r>
            <a:endParaRPr lang="zh-TW" altLang="en-US" dirty="0"/>
          </a:p>
        </p:txBody>
      </p:sp>
      <p:sp>
        <p:nvSpPr>
          <p:cNvPr id="7" name="TextBox 6"/>
          <p:cNvSpPr txBox="1"/>
          <p:nvPr/>
        </p:nvSpPr>
        <p:spPr>
          <a:xfrm>
            <a:off x="1043608" y="5805264"/>
            <a:ext cx="7560840" cy="646331"/>
          </a:xfrm>
          <a:prstGeom prst="rect">
            <a:avLst/>
          </a:prstGeom>
          <a:noFill/>
        </p:spPr>
        <p:txBody>
          <a:bodyPr wrap="square" rtlCol="0">
            <a:spAutoFit/>
          </a:bodyPr>
          <a:lstStyle/>
          <a:p>
            <a:r>
              <a:rPr lang="en-US" altLang="zh-TW" dirty="0" smtClean="0"/>
              <a:t>The three cycles can appear with any of the four strategies that emerge at the equilibrium.</a:t>
            </a:r>
            <a:endParaRPr lang="zh-TW"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rmAutofit/>
          </a:bodyPr>
          <a:lstStyle/>
          <a:p>
            <a:r>
              <a:rPr lang="en-US" altLang="zh-TW" sz="3600" dirty="0" smtClean="0"/>
              <a:t>Time-to-Equilibrium Distribution</a:t>
            </a:r>
            <a:endParaRPr lang="zh-TW" altLang="en-US" sz="3600" dirty="0"/>
          </a:p>
        </p:txBody>
      </p:sp>
      <p:sp>
        <p:nvSpPr>
          <p:cNvPr id="5" name="TextBox 4"/>
          <p:cNvSpPr txBox="1"/>
          <p:nvPr/>
        </p:nvSpPr>
        <p:spPr>
          <a:xfrm>
            <a:off x="1115616" y="4334232"/>
            <a:ext cx="7488832" cy="2523768"/>
          </a:xfrm>
          <a:prstGeom prst="rect">
            <a:avLst/>
          </a:prstGeom>
          <a:noFill/>
        </p:spPr>
        <p:txBody>
          <a:bodyPr wrap="square" rtlCol="0">
            <a:spAutoFit/>
          </a:bodyPr>
          <a:lstStyle/>
          <a:p>
            <a:pPr algn="just"/>
            <a:r>
              <a:rPr lang="en-US" altLang="zh-TW" sz="2000" dirty="0" smtClean="0"/>
              <a:t>Also in this case the distribution of the number of periods the system takes to reach the equilibrium is positively skewed. The mode (green bar) is around 1500 periods and the average (red bar) is around 5800 periods. Over 1000 simulations, the system took at most 50000 periods to reach the equilibrium. </a:t>
            </a:r>
          </a:p>
          <a:p>
            <a:pPr algn="just"/>
            <a:r>
              <a:rPr lang="en-US" altLang="zh-TW" sz="2000" dirty="0" smtClean="0"/>
              <a:t>Note that all the times are about ¼ of those with the Circle neighborhood.</a:t>
            </a:r>
          </a:p>
          <a:p>
            <a:endParaRPr lang="zh-TW" altLang="en-US" dirty="0"/>
          </a:p>
        </p:txBody>
      </p:sp>
      <p:pic>
        <p:nvPicPr>
          <p:cNvPr id="34818" name="Picture 2" descr="C:\Users\gostoli\New_Orleans_Presentation\Time_to_Equilibrium_Distribution_vNN.png"/>
          <p:cNvPicPr>
            <a:picLocks noChangeAspect="1" noChangeArrowheads="1"/>
          </p:cNvPicPr>
          <p:nvPr/>
        </p:nvPicPr>
        <p:blipFill>
          <a:blip r:embed="rId3" cstate="print"/>
          <a:srcRect/>
          <a:stretch>
            <a:fillRect/>
          </a:stretch>
        </p:blipFill>
        <p:spPr bwMode="auto">
          <a:xfrm>
            <a:off x="1763688" y="1268760"/>
            <a:ext cx="5760640" cy="3024336"/>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1143000"/>
          </a:xfrm>
        </p:spPr>
        <p:txBody>
          <a:bodyPr>
            <a:normAutofit/>
          </a:bodyPr>
          <a:lstStyle/>
          <a:p>
            <a:r>
              <a:rPr lang="en-US" altLang="zh-TW" sz="3600" dirty="0" smtClean="0"/>
              <a:t>Conclusions</a:t>
            </a:r>
            <a:endParaRPr lang="zh-TW" altLang="en-US" sz="3600" dirty="0"/>
          </a:p>
        </p:txBody>
      </p:sp>
      <p:sp>
        <p:nvSpPr>
          <p:cNvPr id="3" name="Content Placeholder 2"/>
          <p:cNvSpPr>
            <a:spLocks noGrp="1"/>
          </p:cNvSpPr>
          <p:nvPr>
            <p:ph idx="1"/>
          </p:nvPr>
        </p:nvSpPr>
        <p:spPr>
          <a:xfrm>
            <a:off x="457200" y="1196752"/>
            <a:ext cx="8229600" cy="5472608"/>
          </a:xfrm>
        </p:spPr>
        <p:txBody>
          <a:bodyPr>
            <a:normAutofit/>
          </a:bodyPr>
          <a:lstStyle/>
          <a:p>
            <a:pPr algn="just"/>
            <a:r>
              <a:rPr lang="en-US" altLang="zh-TW" sz="2000" dirty="0" smtClean="0"/>
              <a:t>To reach a perfect equilibrium where all the agents go 60% of the time is a difficult endeavor in the El Farol bar problem: it takes many periods for a population of 100 agents to reach the socially optimal equilibrium.</a:t>
            </a:r>
          </a:p>
          <a:p>
            <a:pPr algn="just"/>
            <a:r>
              <a:rPr lang="en-US" altLang="zh-TW" sz="2000" dirty="0" smtClean="0"/>
              <a:t>However, the simulations show that this equilibrium can be reached and that there are some conditions that facilitate the coordination among the agents. These conditions are:</a:t>
            </a:r>
          </a:p>
          <a:p>
            <a:pPr lvl="1" algn="just"/>
            <a:r>
              <a:rPr lang="en-US" altLang="zh-TW" sz="1800" b="1" dirty="0" smtClean="0"/>
              <a:t>Local Information</a:t>
            </a:r>
            <a:r>
              <a:rPr lang="en-US" altLang="zh-TW" sz="1800" dirty="0" smtClean="0"/>
              <a:t>. The agents have to take their decisions on the basis of local information (i.e. their neighbor past attendances). Global information does not allow to reach the perfect equilibrium because it causes herd behavior.</a:t>
            </a:r>
          </a:p>
          <a:p>
            <a:pPr lvl="1" algn="just"/>
            <a:r>
              <a:rPr lang="en-US" altLang="zh-TW" sz="1800" b="1" dirty="0" smtClean="0"/>
              <a:t>Social preferences</a:t>
            </a:r>
            <a:r>
              <a:rPr lang="en-US" altLang="zh-TW" sz="1800" dirty="0" smtClean="0"/>
              <a:t>: the agents need to have a preference for an equal attendance. If the agents are indifferent to whether they go less than their neighbor then the system will very quickly converge to an equilibrium where 60% of agents always go and 40% never go.</a:t>
            </a:r>
          </a:p>
          <a:p>
            <a:pPr lvl="1" algn="just"/>
            <a:r>
              <a:rPr lang="en-US" altLang="zh-TW" sz="1800" b="1" dirty="0" smtClean="0"/>
              <a:t>Social network</a:t>
            </a:r>
            <a:r>
              <a:rPr lang="en-US" altLang="zh-TW" sz="1800" dirty="0" smtClean="0"/>
              <a:t>. Simulations show that there are some king of neighborhood that process the information more efficiently, allowing the system to reach the socially optimal equilibrium much faster than others.</a:t>
            </a:r>
            <a:endParaRPr lang="zh-TW" alt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732</TotalTime>
  <Words>2469</Words>
  <Application>Microsoft Office PowerPoint</Application>
  <PresentationFormat>On-screen Show (4:3)</PresentationFormat>
  <Paragraphs>481</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Bottom-Up Coordination in the  El Farol Game:  an agent-based model</vt:lpstr>
      <vt:lpstr> The El Farol Bar Problem (Arthur, 1994) </vt:lpstr>
      <vt:lpstr>From the positive to the normative approach to El Farol Bar Problem (I).</vt:lpstr>
      <vt:lpstr>From the positive to the normative approach to El Farol Bar Problem (II).</vt:lpstr>
      <vt:lpstr>The Agent-Based Model:  Neighborhood and Strategy</vt:lpstr>
      <vt:lpstr>The Agent-Based Model:  Learning and Fitness Function</vt:lpstr>
      <vt:lpstr>Simulation Results:  the Average Strategy Fitness </vt:lpstr>
      <vt:lpstr>Simulation Results:  the Average Forecasting Performance</vt:lpstr>
      <vt:lpstr>Simulation Results:  the Average Attendance</vt:lpstr>
      <vt:lpstr>Neighborhood attendances at the equilibrium (example)</vt:lpstr>
      <vt:lpstr>Strategies’ Types at the equilibrium</vt:lpstr>
      <vt:lpstr>Strategies’ Shortcuts</vt:lpstr>
      <vt:lpstr>Time-to-Equilibrium Distribution</vt:lpstr>
      <vt:lpstr>From the Circle Neighborhood to the  von Neumann Neighborhood</vt:lpstr>
      <vt:lpstr>Von Neumann Neighborhood:  the Average Strategy Fitness </vt:lpstr>
      <vt:lpstr>Von Neumann Neighborhood:  the Average Forecasting Performance</vt:lpstr>
      <vt:lpstr>Von Neumann Neighborhood:  the Average Attendance</vt:lpstr>
      <vt:lpstr>Strategies’ Types at the equilibrium</vt:lpstr>
      <vt:lpstr>Strategies’ Shortcuts </vt:lpstr>
      <vt:lpstr>Equilibria with the von Neumann  Neighborhood</vt:lpstr>
      <vt:lpstr>Time-to-Equilibrium Distribution</vt:lpstr>
      <vt:lpstr>Conclusions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Bottom-Up Coordination in the  El Farol Game:  an agent-based model</dc:title>
  <dc:creator>gostoli</dc:creator>
  <cp:lastModifiedBy>Gostoli</cp:lastModifiedBy>
  <cp:revision>125</cp:revision>
  <dcterms:created xsi:type="dcterms:W3CDTF">2011-04-15T05:06:09Z</dcterms:created>
  <dcterms:modified xsi:type="dcterms:W3CDTF">2011-06-05T13:48:09Z</dcterms:modified>
</cp:coreProperties>
</file>