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Default Extension="bin" ContentType="application/vnd.openxmlformats-officedocument.oleObject"/>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4" r:id="rId2"/>
    <p:sldMasterId id="2147483726" r:id="rId3"/>
  </p:sldMasterIdLst>
  <p:notesMasterIdLst>
    <p:notesMasterId r:id="rId30"/>
  </p:notesMasterIdLst>
  <p:handoutMasterIdLst>
    <p:handoutMasterId r:id="rId31"/>
  </p:handoutMasterIdLst>
  <p:sldIdLst>
    <p:sldId id="256" r:id="rId4"/>
    <p:sldId id="288" r:id="rId5"/>
    <p:sldId id="289" r:id="rId6"/>
    <p:sldId id="257" r:id="rId7"/>
    <p:sldId id="276" r:id="rId8"/>
    <p:sldId id="280" r:id="rId9"/>
    <p:sldId id="282" r:id="rId10"/>
    <p:sldId id="287" r:id="rId11"/>
    <p:sldId id="278" r:id="rId12"/>
    <p:sldId id="279" r:id="rId13"/>
    <p:sldId id="283" r:id="rId14"/>
    <p:sldId id="290" r:id="rId15"/>
    <p:sldId id="291" r:id="rId16"/>
    <p:sldId id="292" r:id="rId17"/>
    <p:sldId id="293" r:id="rId18"/>
    <p:sldId id="294" r:id="rId19"/>
    <p:sldId id="295" r:id="rId20"/>
    <p:sldId id="296" r:id="rId21"/>
    <p:sldId id="303" r:id="rId22"/>
    <p:sldId id="304" r:id="rId23"/>
    <p:sldId id="297" r:id="rId24"/>
    <p:sldId id="298" r:id="rId25"/>
    <p:sldId id="299" r:id="rId26"/>
    <p:sldId id="300" r:id="rId27"/>
    <p:sldId id="301" r:id="rId28"/>
    <p:sldId id="302" r:id="rId29"/>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66" autoAdjust="0"/>
    <p:restoredTop sz="94660"/>
  </p:normalViewPr>
  <p:slideViewPr>
    <p:cSldViewPr>
      <p:cViewPr>
        <p:scale>
          <a:sx n="94" d="100"/>
          <a:sy n="94" d="100"/>
        </p:scale>
        <p:origin x="-58"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630"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2DD24C-C551-454E-804D-47DED2413DD7}" type="slidenum">
              <a:rPr lang="en-US" smtClean="0"/>
              <a:pPr/>
              <a:t>‹#›</a:t>
            </a:fld>
            <a:endParaRPr lang="en-US"/>
          </a:p>
        </p:txBody>
      </p:sp>
    </p:spTree>
    <p:extLst>
      <p:ext uri="{BB962C8B-B14F-4D97-AF65-F5344CB8AC3E}">
        <p14:creationId xmlns="" xmlns:p14="http://schemas.microsoft.com/office/powerpoint/2010/main" val="1523454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8AB41-A8F0-4B4B-9365-75714683BFEB}" type="datetimeFigureOut">
              <a:rPr lang="en-US" smtClean="0"/>
              <a:pPr/>
              <a:t>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F90570-A2B2-4D57-844B-5752A166F8ED}" type="slidenum">
              <a:rPr lang="en-US" smtClean="0"/>
              <a:pPr/>
              <a:t>‹#›</a:t>
            </a:fld>
            <a:endParaRPr lang="en-US"/>
          </a:p>
        </p:txBody>
      </p:sp>
    </p:spTree>
    <p:extLst>
      <p:ext uri="{BB962C8B-B14F-4D97-AF65-F5344CB8AC3E}">
        <p14:creationId xmlns="" xmlns:p14="http://schemas.microsoft.com/office/powerpoint/2010/main" val="377369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F90570-A2B2-4D57-844B-5752A166F8E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F90570-A2B2-4D57-844B-5752A166F8ED}"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1/9/2014</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3A271A1-F6D6-438B-A432-4747EE7ECD40}" type="datetimeFigureOut">
              <a:rPr lang="en-US" smtClean="0"/>
              <a:pPr/>
              <a:t>1/9/2014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3A271A1-F6D6-438B-A432-4747EE7ECD40}" type="datetimeFigureOut">
              <a:rPr lang="en-US" smtClean="0"/>
              <a:pPr/>
              <a:t>1/9/2014</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3A271A1-F6D6-438B-A432-4747EE7ECD40}" type="datetimeFigureOut">
              <a:rPr lang="en-US" smtClean="0"/>
              <a:pPr/>
              <a:t>1/9/2014</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1/9/2014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1/9/2014</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1/9/2014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3A271A1-F6D6-438B-A432-4747EE7ECD40}" type="datetimeFigureOut">
              <a:rPr lang="en-US" smtClean="0"/>
              <a:pPr/>
              <a:t>1/9/2014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3A271A1-F6D6-438B-A432-4747EE7ECD40}" type="datetimeFigureOut">
              <a:rPr lang="en-US" smtClean="0"/>
              <a:pPr/>
              <a:t>1/9/2014</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400"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extLst>
      <p:ext uri="{BB962C8B-B14F-4D97-AF65-F5344CB8AC3E}">
        <p14:creationId xmlns="" xmlns:p14="http://schemas.microsoft.com/office/powerpoint/2010/main" val="3483531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316211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29102"/>
            <a:ext cx="8077200" cy="60893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523833"/>
            <a:ext cx="3860800" cy="217496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75200" y="1523833"/>
            <a:ext cx="3860800" cy="217496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762000" y="3843494"/>
            <a:ext cx="7874000" cy="21764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3A271A1-F6D6-438B-A432-4747EE7ECD40}" type="datetimeFigureOut">
              <a:rPr lang="en-US" smtClean="0"/>
              <a:pPr/>
              <a:t>1/9/2014</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9"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608931"/>
            <a:ext cx="7772400" cy="114400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685800" y="1980531"/>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9620" name="Rectangle 4"/>
          <p:cNvSpPr>
            <a:spLocks noGrp="1" noChangeArrowheads="1"/>
          </p:cNvSpPr>
          <p:nvPr>
            <p:ph type="dt" sz="half" idx="2"/>
          </p:nvPr>
        </p:nvSpPr>
        <p:spPr bwMode="auto">
          <a:xfrm>
            <a:off x="685800" y="6249070"/>
            <a:ext cx="19050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mn-lt"/>
                <a:ea typeface="+mn-ea"/>
              </a:defRPr>
            </a:lvl1pPr>
          </a:lstStyle>
          <a:p>
            <a:pPr eaLnBrk="0" fontAlgn="base" hangingPunct="0">
              <a:spcBef>
                <a:spcPct val="0"/>
              </a:spcBef>
              <a:spcAft>
                <a:spcPct val="0"/>
              </a:spcAft>
              <a:defRPr/>
            </a:pPr>
            <a:endParaRPr lang="en-US"/>
          </a:p>
        </p:txBody>
      </p:sp>
      <p:sp>
        <p:nvSpPr>
          <p:cNvPr id="239621" name="Rectangle 5"/>
          <p:cNvSpPr>
            <a:spLocks noGrp="1" noChangeArrowheads="1"/>
          </p:cNvSpPr>
          <p:nvPr>
            <p:ph type="ftr" sz="quarter" idx="3"/>
          </p:nvPr>
        </p:nvSpPr>
        <p:spPr bwMode="auto">
          <a:xfrm>
            <a:off x="3124200" y="6249070"/>
            <a:ext cx="28956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eaLnBrk="0" fontAlgn="base" hangingPunct="0">
              <a:spcBef>
                <a:spcPct val="0"/>
              </a:spcBef>
              <a:spcAft>
                <a:spcPct val="0"/>
              </a:spcAft>
              <a:defRPr/>
            </a:pPr>
            <a:endParaRPr lang="en-US"/>
          </a:p>
        </p:txBody>
      </p:sp>
      <p:sp>
        <p:nvSpPr>
          <p:cNvPr id="239622" name="Rectangle 6"/>
          <p:cNvSpPr>
            <a:spLocks noGrp="1" noChangeArrowheads="1"/>
          </p:cNvSpPr>
          <p:nvPr>
            <p:ph type="sldNum" sz="quarter" idx="4"/>
          </p:nvPr>
        </p:nvSpPr>
        <p:spPr bwMode="auto">
          <a:xfrm>
            <a:off x="6553200" y="6249070"/>
            <a:ext cx="19050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eaLnBrk="0" fontAlgn="base" hangingPunct="0">
              <a:spcBef>
                <a:spcPct val="0"/>
              </a:spcBef>
              <a:spcAft>
                <a:spcPct val="0"/>
              </a:spcAft>
              <a:defRPr/>
            </a:pPr>
            <a:fld id="{0C96CB7F-4DE2-4A5C-9B8A-C81AD6A0E143}" type="slidenum">
              <a:rPr lang="en-US"/>
              <a:pPr eaLnBrk="0" fontAlgn="base" hangingPunct="0">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72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28" charset="-128"/>
        </a:defRPr>
      </a:lvl2pPr>
      <a:lvl3pPr algn="ctr" rtl="0" eaLnBrk="0" fontAlgn="base" hangingPunct="0">
        <a:spcBef>
          <a:spcPct val="0"/>
        </a:spcBef>
        <a:spcAft>
          <a:spcPct val="0"/>
        </a:spcAft>
        <a:defRPr sz="4400">
          <a:solidFill>
            <a:schemeClr val="tx2"/>
          </a:solidFill>
          <a:latin typeface="Arial" charset="0"/>
          <a:ea typeface="ＭＳ Ｐゴシック" pitchFamily="28" charset="-128"/>
        </a:defRPr>
      </a:lvl3pPr>
      <a:lvl4pPr algn="ctr" rtl="0" eaLnBrk="0" fontAlgn="base" hangingPunct="0">
        <a:spcBef>
          <a:spcPct val="0"/>
        </a:spcBef>
        <a:spcAft>
          <a:spcPct val="0"/>
        </a:spcAft>
        <a:defRPr sz="4400">
          <a:solidFill>
            <a:schemeClr val="tx2"/>
          </a:solidFill>
          <a:latin typeface="Arial" charset="0"/>
          <a:ea typeface="ＭＳ Ｐゴシック" pitchFamily="28" charset="-128"/>
        </a:defRPr>
      </a:lvl4pPr>
      <a:lvl5pPr algn="ctr" rtl="0" eaLnBrk="0" fontAlgn="base" hangingPunct="0">
        <a:spcBef>
          <a:spcPct val="0"/>
        </a:spcBef>
        <a:spcAft>
          <a:spcPct val="0"/>
        </a:spcAft>
        <a:defRPr sz="4400">
          <a:solidFill>
            <a:schemeClr val="tx2"/>
          </a:solidFill>
          <a:latin typeface="Arial" charset="0"/>
          <a:ea typeface="ＭＳ Ｐゴシック" pitchFamily="28" charset="-128"/>
        </a:defRPr>
      </a:lvl5pPr>
      <a:lvl6pPr marL="457200" algn="ctr" rtl="0" fontAlgn="base">
        <a:spcBef>
          <a:spcPct val="0"/>
        </a:spcBef>
        <a:spcAft>
          <a:spcPct val="0"/>
        </a:spcAft>
        <a:defRPr sz="4400">
          <a:solidFill>
            <a:schemeClr val="tx2"/>
          </a:solidFill>
          <a:latin typeface="Arial" charset="0"/>
          <a:ea typeface="ＭＳ Ｐゴシック" pitchFamily="28" charset="-128"/>
        </a:defRPr>
      </a:lvl6pPr>
      <a:lvl7pPr marL="914400" algn="ctr" rtl="0" fontAlgn="base">
        <a:spcBef>
          <a:spcPct val="0"/>
        </a:spcBef>
        <a:spcAft>
          <a:spcPct val="0"/>
        </a:spcAft>
        <a:defRPr sz="4400">
          <a:solidFill>
            <a:schemeClr val="tx2"/>
          </a:solidFill>
          <a:latin typeface="Arial" charset="0"/>
          <a:ea typeface="ＭＳ Ｐゴシック" pitchFamily="28" charset="-128"/>
        </a:defRPr>
      </a:lvl7pPr>
      <a:lvl8pPr marL="1371600" algn="ctr" rtl="0" fontAlgn="base">
        <a:spcBef>
          <a:spcPct val="0"/>
        </a:spcBef>
        <a:spcAft>
          <a:spcPct val="0"/>
        </a:spcAft>
        <a:defRPr sz="4400">
          <a:solidFill>
            <a:schemeClr val="tx2"/>
          </a:solidFill>
          <a:latin typeface="Arial" charset="0"/>
          <a:ea typeface="ＭＳ Ｐゴシック" pitchFamily="28" charset="-128"/>
        </a:defRPr>
      </a:lvl8pPr>
      <a:lvl9pPr marL="1828800" algn="ctr" rtl="0" fontAlgn="base">
        <a:spcBef>
          <a:spcPct val="0"/>
        </a:spcBef>
        <a:spcAft>
          <a:spcPct val="0"/>
        </a:spcAft>
        <a:defRPr sz="4400">
          <a:solidFill>
            <a:schemeClr val="tx2"/>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6" name="Rectangle 15"/>
          <p:cNvSpPr>
            <a:spLocks noChangeArrowheads="1"/>
          </p:cNvSpPr>
          <p:nvPr/>
        </p:nvSpPr>
        <p:spPr bwMode="white">
          <a:xfrm>
            <a:off x="0" y="1"/>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49225" y="6388101"/>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4" name="Date Placeholder 13"/>
          <p:cNvSpPr>
            <a:spLocks noGrp="1"/>
          </p:cNvSpPr>
          <p:nvPr>
            <p:ph type="dt" sz="half" idx="2"/>
          </p:nvPr>
        </p:nvSpPr>
        <p:spPr>
          <a:xfrm>
            <a:off x="5791202" y="6405564"/>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defRPr>
            </a:lvl1pPr>
          </a:lstStyle>
          <a:p>
            <a:pPr>
              <a:defRPr/>
            </a:pPr>
            <a:fld id="{BF2CB0C8-925F-4F09-B86D-5ADFD1889535}" type="datetimeFigureOut">
              <a:rPr lang="en-US"/>
              <a:pPr>
                <a:defRPr/>
              </a:pPr>
              <a:t>1/9/2014</a:t>
            </a:fld>
            <a:endParaRPr lang="en-US"/>
          </a:p>
        </p:txBody>
      </p:sp>
      <p:sp>
        <p:nvSpPr>
          <p:cNvPr id="3" name="Footer Placeholder 2"/>
          <p:cNvSpPr>
            <a:spLocks noGrp="1"/>
          </p:cNvSpPr>
          <p:nvPr>
            <p:ph type="ftr" sz="quarter" idx="3"/>
          </p:nvPr>
        </p:nvSpPr>
        <p:spPr>
          <a:xfrm>
            <a:off x="304800" y="6410326"/>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3" name="Slide Number Placeholder 22"/>
          <p:cNvSpPr>
            <a:spLocks noGrp="1"/>
          </p:cNvSpPr>
          <p:nvPr>
            <p:ph type="sldNum" sz="quarter" idx="4"/>
          </p:nvPr>
        </p:nvSpPr>
        <p:spPr>
          <a:xfrm>
            <a:off x="4343400" y="1039814"/>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chemeClr val="accent3">
                    <a:shade val="75000"/>
                  </a:schemeClr>
                </a:solidFill>
                <a:latin typeface="+mn-lt"/>
              </a:defRPr>
            </a:lvl1pPr>
          </a:lstStyle>
          <a:p>
            <a:pPr>
              <a:defRPr/>
            </a:pPr>
            <a:fld id="{F3C622B5-8E24-4367-BFA9-81A67AEE1646}" type="slidenum">
              <a:rPr lang="en-US">
                <a:solidFill>
                  <a:srgbClr val="8CADAE">
                    <a:shade val="75000"/>
                  </a:srgbClr>
                </a:solidFill>
              </a:rPr>
              <a:pPr>
                <a:defRPr/>
              </a:pPr>
              <a:t>‹#›</a:t>
            </a:fld>
            <a:endParaRPr lang="en-US">
              <a:solidFill>
                <a:srgbClr val="8CADAE">
                  <a:shade val="75000"/>
                </a:srgbClr>
              </a:solidFill>
            </a:endParaRPr>
          </a:p>
        </p:txBody>
      </p:sp>
      <p:sp>
        <p:nvSpPr>
          <p:cNvPr id="5134" name="Title Placeholder 21"/>
          <p:cNvSpPr>
            <a:spLocks noGrp="1"/>
          </p:cNvSpPr>
          <p:nvPr>
            <p:ph type="title"/>
          </p:nvPr>
        </p:nvSpPr>
        <p:spPr bwMode="auto">
          <a:xfrm>
            <a:off x="301625" y="228601"/>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135"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oleObject" Target="../embeddings/oleObject2.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18" Type="http://schemas.openxmlformats.org/officeDocument/2006/relationships/image" Target="../media/image24.emf"/><Relationship Id="rId26" Type="http://schemas.openxmlformats.org/officeDocument/2006/relationships/image" Target="../media/image32.emf"/><Relationship Id="rId3" Type="http://schemas.openxmlformats.org/officeDocument/2006/relationships/image" Target="../media/image12.wmf"/><Relationship Id="rId21" Type="http://schemas.openxmlformats.org/officeDocument/2006/relationships/image" Target="../media/image27.emf"/><Relationship Id="rId7" Type="http://schemas.openxmlformats.org/officeDocument/2006/relationships/image" Target="../media/image13.emf"/><Relationship Id="rId12" Type="http://schemas.openxmlformats.org/officeDocument/2006/relationships/image" Target="../media/image18.emf"/><Relationship Id="rId17" Type="http://schemas.openxmlformats.org/officeDocument/2006/relationships/image" Target="../media/image23.emf"/><Relationship Id="rId25" Type="http://schemas.openxmlformats.org/officeDocument/2006/relationships/image" Target="../media/image31.emf"/><Relationship Id="rId2" Type="http://schemas.openxmlformats.org/officeDocument/2006/relationships/slideLayout" Target="../slideLayouts/slideLayout14.xml"/><Relationship Id="rId16" Type="http://schemas.openxmlformats.org/officeDocument/2006/relationships/image" Target="../media/image22.emf"/><Relationship Id="rId20" Type="http://schemas.openxmlformats.org/officeDocument/2006/relationships/image" Target="../media/image26.emf"/><Relationship Id="rId29" Type="http://schemas.openxmlformats.org/officeDocument/2006/relationships/image" Target="../media/image35.emf"/><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17.emf"/><Relationship Id="rId24" Type="http://schemas.openxmlformats.org/officeDocument/2006/relationships/image" Target="../media/image30.emf"/><Relationship Id="rId5" Type="http://schemas.openxmlformats.org/officeDocument/2006/relationships/oleObject" Target="../embeddings/oleObject5.bin"/><Relationship Id="rId15" Type="http://schemas.openxmlformats.org/officeDocument/2006/relationships/image" Target="../media/image21.emf"/><Relationship Id="rId23" Type="http://schemas.openxmlformats.org/officeDocument/2006/relationships/image" Target="../media/image29.emf"/><Relationship Id="rId28" Type="http://schemas.openxmlformats.org/officeDocument/2006/relationships/image" Target="../media/image34.emf"/><Relationship Id="rId10" Type="http://schemas.openxmlformats.org/officeDocument/2006/relationships/image" Target="../media/image16.emf"/><Relationship Id="rId19" Type="http://schemas.openxmlformats.org/officeDocument/2006/relationships/image" Target="../media/image25.emf"/><Relationship Id="rId4" Type="http://schemas.openxmlformats.org/officeDocument/2006/relationships/oleObject" Target="../embeddings/oleObject4.bin"/><Relationship Id="rId9" Type="http://schemas.openxmlformats.org/officeDocument/2006/relationships/image" Target="../media/image15.emf"/><Relationship Id="rId14" Type="http://schemas.openxmlformats.org/officeDocument/2006/relationships/image" Target="../media/image20.emf"/><Relationship Id="rId22" Type="http://schemas.openxmlformats.org/officeDocument/2006/relationships/image" Target="../media/image28.emf"/><Relationship Id="rId27" Type="http://schemas.openxmlformats.org/officeDocument/2006/relationships/image" Target="../media/image33.emf"/><Relationship Id="rId30" Type="http://schemas.openxmlformats.org/officeDocument/2006/relationships/image" Target="../media/image36.emf"/></Relationships>
</file>

<file path=ppt/slides/_rels/slide1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600200"/>
            <a:ext cx="5867400" cy="2209800"/>
          </a:xfrm>
        </p:spPr>
        <p:txBody>
          <a:bodyPr>
            <a:normAutofit fontScale="90000"/>
          </a:bodyPr>
          <a:lstStyle/>
          <a:p>
            <a:pPr algn="ctr"/>
            <a:r>
              <a:rPr lang="en-US" sz="4900" dirty="0" smtClean="0"/>
              <a:t>Risk, uncertainty </a:t>
            </a:r>
            <a:br>
              <a:rPr lang="en-US" sz="4900" dirty="0" smtClean="0"/>
            </a:br>
            <a:r>
              <a:rPr lang="en-US" sz="4900" dirty="0" smtClean="0"/>
              <a:t>and ignorance</a:t>
            </a:r>
            <a:r>
              <a:rPr lang="en-US" dirty="0" smtClean="0"/>
              <a:t/>
            </a:r>
            <a:br>
              <a:rPr lang="en-US" dirty="0" smtClean="0"/>
            </a:br>
            <a:r>
              <a:rPr lang="en-US" sz="2700" dirty="0" smtClean="0"/>
              <a:t>Richard Zeckhauser</a:t>
            </a:r>
            <a:br>
              <a:rPr lang="en-US" sz="2700" dirty="0" smtClean="0"/>
            </a:br>
            <a:r>
              <a:rPr lang="en-US" sz="2700" dirty="0" smtClean="0"/>
              <a:t>Harvard University</a:t>
            </a:r>
            <a:endParaRPr lang="en-US" sz="2700" dirty="0"/>
          </a:p>
        </p:txBody>
      </p:sp>
      <p:sp>
        <p:nvSpPr>
          <p:cNvPr id="3" name="Subtitle 2"/>
          <p:cNvSpPr>
            <a:spLocks noGrp="1"/>
          </p:cNvSpPr>
          <p:nvPr>
            <p:ph type="subTitle" idx="1"/>
          </p:nvPr>
        </p:nvSpPr>
        <p:spPr/>
        <p:txBody>
          <a:bodyPr>
            <a:noAutofit/>
          </a:bodyPr>
          <a:lstStyle/>
          <a:p>
            <a:pPr>
              <a:spcBef>
                <a:spcPts val="0"/>
              </a:spcBef>
            </a:pPr>
            <a:r>
              <a:rPr lang="en-US" sz="2400" dirty="0" smtClean="0"/>
              <a:t>Presentation to National </a:t>
            </a:r>
            <a:r>
              <a:rPr lang="en-US" sz="2400" dirty="0" err="1" smtClean="0"/>
              <a:t>Chengchi</a:t>
            </a:r>
            <a:r>
              <a:rPr lang="en-US" sz="2400" dirty="0" smtClean="0"/>
              <a:t> University</a:t>
            </a:r>
          </a:p>
          <a:p>
            <a:pPr>
              <a:spcBef>
                <a:spcPts val="0"/>
              </a:spcBef>
            </a:pPr>
            <a:r>
              <a:rPr lang="en-US" sz="2400" dirty="0" smtClean="0"/>
              <a:t>January 2014</a:t>
            </a:r>
            <a:endParaRPr lang="en-US" sz="2400" dirty="0"/>
          </a:p>
        </p:txBody>
      </p:sp>
      <p:pic>
        <p:nvPicPr>
          <p:cNvPr id="5" name="Picture 1" descr="Ignorance Map"/>
          <p:cNvPicPr>
            <a:picLocks noChangeAspect="1" noChangeArrowheads="1"/>
          </p:cNvPicPr>
          <p:nvPr/>
        </p:nvPicPr>
        <p:blipFill>
          <a:blip r:embed="rId3" cstate="print"/>
          <a:srcRect/>
          <a:stretch>
            <a:fillRect/>
          </a:stretch>
        </p:blipFill>
        <p:spPr bwMode="auto">
          <a:xfrm>
            <a:off x="6172200" y="1828800"/>
            <a:ext cx="2362200" cy="39304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Arguments</a:t>
            </a:r>
            <a:endParaRPr lang="en-US" dirty="0"/>
          </a:p>
        </p:txBody>
      </p:sp>
      <p:sp>
        <p:nvSpPr>
          <p:cNvPr id="3" name="Content Placeholder 2"/>
          <p:cNvSpPr>
            <a:spLocks noGrp="1"/>
          </p:cNvSpPr>
          <p:nvPr>
            <p:ph sz="quarter" idx="1"/>
          </p:nvPr>
        </p:nvSpPr>
        <p:spPr>
          <a:xfrm>
            <a:off x="609600" y="1752600"/>
            <a:ext cx="8153400" cy="4495800"/>
          </a:xfrm>
        </p:spPr>
        <p:txBody>
          <a:bodyPr>
            <a:normAutofit fontScale="92500" lnSpcReduction="20000"/>
          </a:bodyPr>
          <a:lstStyle/>
          <a:p>
            <a:pPr marL="514350" indent="-514350">
              <a:buFont typeface="+mj-lt"/>
              <a:buAutoNum type="arabicPeriod"/>
            </a:pPr>
            <a:r>
              <a:rPr lang="en-US" dirty="0" smtClean="0"/>
              <a:t>The world is much more uncertain than we recognize.</a:t>
            </a:r>
          </a:p>
          <a:p>
            <a:pPr marL="514350" indent="-514350">
              <a:buFont typeface="+mj-lt"/>
              <a:buAutoNum type="arabicPeriod"/>
            </a:pPr>
            <a:r>
              <a:rPr lang="en-US" dirty="0" smtClean="0"/>
              <a:t>Individuals are poor at making decisions under uncertainty.</a:t>
            </a:r>
          </a:p>
          <a:p>
            <a:pPr marL="514350" indent="-514350">
              <a:buFont typeface="+mj-lt"/>
              <a:buAutoNum type="arabicPeriod"/>
            </a:pPr>
            <a:r>
              <a:rPr lang="en-US" dirty="0" smtClean="0"/>
              <a:t>Economists have recognized distinction between risk and uncertainty.</a:t>
            </a:r>
          </a:p>
          <a:p>
            <a:pPr marL="514350" indent="-514350">
              <a:buFont typeface="+mj-lt"/>
              <a:buAutoNum type="arabicPeriod"/>
            </a:pPr>
            <a:r>
              <a:rPr lang="en-US" dirty="0" smtClean="0"/>
              <a:t>Ignorance is a critical additional category.</a:t>
            </a:r>
          </a:p>
          <a:p>
            <a:pPr marL="514350" indent="-514350">
              <a:buFont typeface="+mj-lt"/>
              <a:buAutoNum type="arabicPeriod"/>
            </a:pPr>
            <a:r>
              <a:rPr lang="en-US" dirty="0" smtClean="0"/>
              <a:t>IGNORANCE – Even the potential states of the world are unknown.</a:t>
            </a:r>
          </a:p>
          <a:p>
            <a:pPr marL="514350" indent="-514350">
              <a:buFont typeface="+mj-lt"/>
              <a:buAutoNum type="arabicPeriod"/>
            </a:pPr>
            <a:r>
              <a:rPr lang="en-US" dirty="0" smtClean="0"/>
              <a:t>Practice improves decision performance.</a:t>
            </a:r>
          </a:p>
          <a:p>
            <a:pPr marL="514350" indent="-514350">
              <a:buFont typeface="+mj-lt"/>
              <a:buAutoNum type="arabicPeriod"/>
            </a:pPr>
            <a:r>
              <a:rPr lang="en-US" dirty="0" smtClean="0"/>
              <a:t>Awareness of problems improves decision performance.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153400" cy="1066800"/>
          </a:xfrm>
        </p:spPr>
        <p:txBody>
          <a:bodyPr>
            <a:normAutofit fontScale="90000"/>
          </a:bodyPr>
          <a:lstStyle/>
          <a:p>
            <a:r>
              <a:rPr lang="en-US" dirty="0" smtClean="0"/>
              <a:t>Second talk will be on the Wisdom of Crowds and the Stupidity of Herds</a:t>
            </a:r>
            <a:endParaRPr lang="en-US" dirty="0"/>
          </a:p>
        </p:txBody>
      </p:sp>
      <p:sp>
        <p:nvSpPr>
          <p:cNvPr id="3" name="Text Placeholder 2"/>
          <p:cNvSpPr>
            <a:spLocks noGrp="1"/>
          </p:cNvSpPr>
          <p:nvPr>
            <p:ph type="body" idx="1"/>
          </p:nvPr>
        </p:nvSpPr>
        <p:spPr/>
        <p:txBody>
          <a:bodyPr/>
          <a:lstStyle/>
          <a:p>
            <a:pPr>
              <a:buNone/>
            </a:pPr>
            <a:r>
              <a:rPr lang="en-US" dirty="0" smtClean="0"/>
              <a:t>Central Argument</a:t>
            </a:r>
          </a:p>
          <a:p>
            <a:r>
              <a:rPr lang="en-US" dirty="0" smtClean="0"/>
              <a:t>Group decision making can magnify not diminish the challenges of effective decision making.</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sz="quarter" idx="1"/>
          </p:nvPr>
        </p:nvSpPr>
        <p:spPr/>
        <p:txBody>
          <a:bodyPr/>
          <a:lstStyle/>
          <a:p>
            <a:pPr>
              <a:buFont typeface="Wingdings" pitchFamily="2" charset="2"/>
              <a:buChar char="§"/>
            </a:pPr>
            <a:r>
              <a:rPr lang="en-US" dirty="0" smtClean="0"/>
              <a:t>Behavioral decision </a:t>
            </a:r>
          </a:p>
          <a:p>
            <a:pPr lvl="1">
              <a:buSzPct val="50000"/>
              <a:buFont typeface="Wingdings" pitchFamily="2" charset="2"/>
              <a:buChar char="§"/>
            </a:pPr>
            <a:r>
              <a:rPr lang="en-US" dirty="0" smtClean="0"/>
              <a:t>Most important development in economics in two decades</a:t>
            </a:r>
          </a:p>
          <a:p>
            <a:pPr lvl="1">
              <a:buSzPct val="50000"/>
              <a:buFont typeface="Wingdings" pitchFamily="2" charset="2"/>
              <a:buChar char="§"/>
            </a:pPr>
            <a:r>
              <a:rPr lang="en-US" dirty="0" smtClean="0"/>
              <a:t>Daniel </a:t>
            </a:r>
            <a:r>
              <a:rPr lang="en-US" dirty="0" err="1" smtClean="0"/>
              <a:t>Kahneman</a:t>
            </a:r>
            <a:r>
              <a:rPr lang="en-US" dirty="0" smtClean="0"/>
              <a:t>, psychologist, Nobel Prize in Economics</a:t>
            </a:r>
          </a:p>
          <a:p>
            <a:pPr>
              <a:buFont typeface="Wingdings" pitchFamily="2" charset="2"/>
              <a:buChar char="§"/>
            </a:pPr>
            <a:r>
              <a:rPr lang="en-US" dirty="0" smtClean="0"/>
              <a:t>Behavioral finance</a:t>
            </a:r>
          </a:p>
          <a:p>
            <a:pPr lvl="1">
              <a:buSzPct val="50000"/>
              <a:buFont typeface="Wingdings" pitchFamily="2" charset="2"/>
              <a:buChar char="§"/>
            </a:pPr>
            <a:r>
              <a:rPr lang="en-US" dirty="0" smtClean="0"/>
              <a:t>Robert </a:t>
            </a:r>
            <a:r>
              <a:rPr lang="en-US" dirty="0" err="1" smtClean="0"/>
              <a:t>Shiller</a:t>
            </a:r>
            <a:r>
              <a:rPr lang="en-US" dirty="0" smtClean="0"/>
              <a:t>, Case-</a:t>
            </a:r>
            <a:r>
              <a:rPr lang="en-US" dirty="0" err="1" smtClean="0"/>
              <a:t>Shiller</a:t>
            </a:r>
            <a:r>
              <a:rPr lang="en-US" dirty="0" smtClean="0"/>
              <a:t> Index, Nobel Prize in Economics 2013</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0" y="1113860"/>
            <a:ext cx="8915400" cy="3617407"/>
          </a:xfrm>
        </p:spPr>
        <p:txBody>
          <a:bodyPr>
            <a:normAutofit fontScale="92500" lnSpcReduction="20000"/>
          </a:bodyPr>
          <a:lstStyle/>
          <a:p>
            <a:endParaRPr lang="en-US" dirty="0" smtClean="0"/>
          </a:p>
          <a:p>
            <a:r>
              <a:rPr lang="en-US" u="sng" dirty="0" smtClean="0"/>
              <a:t>Founders of the Field (Nobel Prize winners)</a:t>
            </a:r>
          </a:p>
          <a:p>
            <a:pPr lvl="1">
              <a:spcBef>
                <a:spcPct val="50000"/>
              </a:spcBef>
              <a:buFont typeface="Wingdings" pitchFamily="2" charset="2"/>
              <a:buChar char="§"/>
            </a:pPr>
            <a:r>
              <a:rPr lang="en-US" dirty="0" smtClean="0"/>
              <a:t> Amos </a:t>
            </a:r>
            <a:r>
              <a:rPr lang="en-US" dirty="0" err="1" smtClean="0"/>
              <a:t>Tversky</a:t>
            </a:r>
            <a:r>
              <a:rPr lang="en-US" dirty="0" smtClean="0"/>
              <a:t> and Daniel </a:t>
            </a:r>
            <a:r>
              <a:rPr lang="en-US" dirty="0" err="1" smtClean="0"/>
              <a:t>Kahneman</a:t>
            </a:r>
            <a:endParaRPr lang="en-US" dirty="0" smtClean="0"/>
          </a:p>
          <a:p>
            <a:pPr lvl="2">
              <a:buFontTx/>
              <a:buNone/>
            </a:pPr>
            <a:r>
              <a:rPr lang="en-US" dirty="0" smtClean="0"/>
              <a:t>“Judgment Under Uncertainty,” </a:t>
            </a:r>
            <a:r>
              <a:rPr lang="en-US" i="1" dirty="0" smtClean="0"/>
              <a:t>Science</a:t>
            </a:r>
            <a:r>
              <a:rPr lang="en-US" dirty="0" smtClean="0"/>
              <a:t>, 185 (1974): 1124-1131</a:t>
            </a:r>
          </a:p>
          <a:p>
            <a:pPr lvl="2">
              <a:buFontTx/>
              <a:buNone/>
            </a:pPr>
            <a:r>
              <a:rPr lang="en-US" dirty="0" smtClean="0"/>
              <a:t>“Prospect Theory,” </a:t>
            </a:r>
            <a:r>
              <a:rPr lang="en-US" i="1" dirty="0" err="1" smtClean="0"/>
              <a:t>Econometrica</a:t>
            </a:r>
            <a:r>
              <a:rPr lang="en-US" dirty="0" smtClean="0"/>
              <a:t>, 47 (1979): 263-291</a:t>
            </a:r>
          </a:p>
          <a:p>
            <a:pPr lvl="1">
              <a:spcBef>
                <a:spcPct val="40000"/>
              </a:spcBef>
              <a:buFont typeface="Wingdings" pitchFamily="2" charset="2"/>
              <a:buChar char="§"/>
            </a:pPr>
            <a:r>
              <a:rPr lang="en-US" dirty="0" smtClean="0"/>
              <a:t> Thomas Schelling</a:t>
            </a:r>
          </a:p>
          <a:p>
            <a:pPr lvl="2">
              <a:buFontTx/>
              <a:buNone/>
            </a:pPr>
            <a:r>
              <a:rPr lang="en-US" i="1" dirty="0" smtClean="0"/>
              <a:t>The Strategy of Conflict</a:t>
            </a:r>
            <a:r>
              <a:rPr lang="en-US" dirty="0" smtClean="0"/>
              <a:t> </a:t>
            </a:r>
            <a:r>
              <a:rPr lang="en-US" dirty="0" smtClean="0">
                <a:cs typeface="Tahoma" pitchFamily="34" charset="0"/>
              </a:rPr>
              <a:t>– interactive decisions, drawing inferences from actions of others</a:t>
            </a:r>
            <a:endParaRPr lang="en-US" dirty="0" smtClean="0"/>
          </a:p>
          <a:p>
            <a:pPr lvl="1">
              <a:spcBef>
                <a:spcPct val="40000"/>
              </a:spcBef>
              <a:buFont typeface="Wingdings" pitchFamily="2" charset="2"/>
              <a:buChar char="§"/>
            </a:pPr>
            <a:r>
              <a:rPr lang="en-US" dirty="0" err="1" smtClean="0"/>
              <a:t>Kahneman</a:t>
            </a:r>
            <a:r>
              <a:rPr lang="en-US" dirty="0" smtClean="0"/>
              <a:t>, </a:t>
            </a:r>
            <a:r>
              <a:rPr lang="en-US" b="0" i="1" dirty="0" smtClean="0"/>
              <a:t>Thinking, Fast and Slow </a:t>
            </a:r>
            <a:r>
              <a:rPr lang="en-US" dirty="0" smtClean="0"/>
              <a:t>(2011)</a:t>
            </a:r>
          </a:p>
        </p:txBody>
      </p:sp>
      <p:pic>
        <p:nvPicPr>
          <p:cNvPr id="30723" name="Picture 4" descr="bd06663_"/>
          <p:cNvPicPr>
            <a:picLocks noChangeAspect="1" noChangeArrowheads="1"/>
          </p:cNvPicPr>
          <p:nvPr/>
        </p:nvPicPr>
        <p:blipFill>
          <a:blip r:embed="rId2" cstate="print"/>
          <a:srcRect/>
          <a:stretch>
            <a:fillRect/>
          </a:stretch>
        </p:blipFill>
        <p:spPr bwMode="auto">
          <a:xfrm>
            <a:off x="6629400" y="152400"/>
            <a:ext cx="1700213" cy="1400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PChart"/>
          <p:cNvGraphicFramePr>
            <a:graphicFrameLocks noChangeAspect="1"/>
          </p:cNvGraphicFramePr>
          <p:nvPr>
            <p:extLst>
              <p:ext uri="{D42A27DB-BD31-4B8C-83A1-F6EECF244321}">
                <p14:modId xmlns="" xmlns:p14="http://schemas.microsoft.com/office/powerpoint/2010/main" val="3219487404"/>
              </p:ext>
            </p:extLst>
          </p:nvPr>
        </p:nvGraphicFramePr>
        <p:xfrm>
          <a:off x="4508500" y="1600200"/>
          <a:ext cx="4572000" cy="5143500"/>
        </p:xfrm>
        <a:graphic>
          <a:graphicData uri="http://schemas.openxmlformats.org/presentationml/2006/ole">
            <p:oleObj spid="_x0000_s18446" name="Chart" r:id="rId5" imgW="4572000" imgH="5143500" progId="MSGraph.Chart.8">
              <p:embed followColorScheme="full"/>
            </p:oleObj>
          </a:graphicData>
        </a:graphic>
      </p:graphicFrame>
      <p:sp>
        <p:nvSpPr>
          <p:cNvPr id="2050" name="TPQuestion"/>
          <p:cNvSpPr>
            <a:spLocks noGrp="1"/>
          </p:cNvSpPr>
          <p:nvPr>
            <p:ph type="title"/>
          </p:nvPr>
        </p:nvSpPr>
        <p:spPr/>
        <p:txBody>
          <a:bodyPr/>
          <a:lstStyle/>
          <a:p>
            <a:pPr eaLnBrk="1" hangingPunct="1"/>
            <a:r>
              <a:rPr lang="en-US" dirty="0" smtClean="0">
                <a:latin typeface="Calibri" charset="0"/>
                <a:ea typeface="MS PGothic" charset="0"/>
              </a:rPr>
              <a:t>Register Your Clickers</a:t>
            </a:r>
            <a:endParaRPr lang="en-US" dirty="0">
              <a:latin typeface="Calibri" charset="0"/>
              <a:ea typeface="MS PGothic" charset="0"/>
            </a:endParaRPr>
          </a:p>
        </p:txBody>
      </p:sp>
      <p:sp>
        <p:nvSpPr>
          <p:cNvPr id="2051" name="TPAnswers"/>
          <p:cNvSpPr>
            <a:spLocks noGrp="1"/>
          </p:cNvSpPr>
          <p:nvPr>
            <p:ph idx="1"/>
            <p:custDataLst>
              <p:tags r:id="rId3"/>
            </p:custDataLst>
          </p:nvPr>
        </p:nvSpPr>
        <p:spPr>
          <a:xfrm>
            <a:off x="457200" y="1600200"/>
            <a:ext cx="4114800" cy="4525963"/>
          </a:xfrm>
        </p:spPr>
        <p:txBody>
          <a:bodyPr>
            <a:normAutofit/>
          </a:bodyPr>
          <a:lstStyle/>
          <a:p>
            <a:pPr marL="514350" indent="-514350" eaLnBrk="1" hangingPunct="1">
              <a:spcAft>
                <a:spcPts val="0"/>
              </a:spcAft>
              <a:buFont typeface="Arial" charset="0"/>
              <a:buAutoNum type="alphaUcPeriod"/>
            </a:pPr>
            <a:r>
              <a:rPr lang="en-US" dirty="0" smtClean="0">
                <a:latin typeface="Calibri" charset="0"/>
                <a:ea typeface="MS PGothic" charset="0"/>
              </a:rPr>
              <a:t>I am an A</a:t>
            </a:r>
          </a:p>
          <a:p>
            <a:pPr marL="514350" indent="-514350" eaLnBrk="1" hangingPunct="1">
              <a:spcAft>
                <a:spcPts val="0"/>
              </a:spcAft>
              <a:buFont typeface="Arial" charset="0"/>
              <a:buAutoNum type="alphaUcPeriod"/>
            </a:pPr>
            <a:r>
              <a:rPr lang="en-US" dirty="0" smtClean="0">
                <a:latin typeface="Calibri" charset="0"/>
                <a:ea typeface="MS PGothic" charset="0"/>
              </a:rPr>
              <a:t>I am a B</a:t>
            </a:r>
          </a:p>
        </p:txBody>
      </p:sp>
      <p:sp>
        <p:nvSpPr>
          <p:cNvPr id="2" name="TPStartPoll"/>
          <p:cNvSpPr/>
          <p:nvPr/>
        </p:nvSpPr>
        <p:spPr bwMode="auto">
          <a:xfrm>
            <a:off x="0" y="0"/>
            <a:ext cx="12700" cy="12700"/>
          </a:xfrm>
          <a:prstGeom prst="rect">
            <a:avLst/>
          </a:prstGeom>
          <a:solidFill>
            <a:schemeClr val="accent1">
              <a:alpha val="0"/>
            </a:schemeClr>
          </a:solidFill>
          <a:ln w="12700" cap="flat" cmpd="sng" algn="ctr">
            <a:noFill/>
            <a:prstDash val="solid"/>
            <a:round/>
            <a:headEnd type="none" w="sm" len="sm"/>
            <a:tailEnd type="none" w="sm" len="sm"/>
          </a:ln>
          <a:effectLst/>
          <a:extLst>
            <a:ext uri="{91240B29-F687-4F45-9708-019B960494DF}">
              <a14:hiddenLine xmlns="" xmlns:a14="http://schemas.microsoft.com/office/drawing/2010/main" w="12700" cap="flat" cmpd="sng" algn="ctr">
                <a:solidFill>
                  <a:schemeClr val="tx1"/>
                </a:solidFill>
                <a:prstDash val="solid"/>
                <a:round/>
                <a:headEnd type="none" w="sm" len="sm"/>
                <a:tailEnd type="none" w="sm" len="sm"/>
              </a14:hiddenLine>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2"/>
              </a:solidFill>
              <a:effectLst/>
              <a:latin typeface="Times New Roman" pitchFamily="18" charset="0"/>
            </a:endParaRPr>
          </a:p>
        </p:txBody>
      </p:sp>
    </p:spTree>
    <p:custDataLst>
      <p:tags r:id="rId2"/>
    </p:custDataLst>
    <p:extLst>
      <p:ext uri="{BB962C8B-B14F-4D97-AF65-F5344CB8AC3E}">
        <p14:creationId xmlns="" xmlns:p14="http://schemas.microsoft.com/office/powerpoint/2010/main" val="207723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PChart"/>
          <p:cNvGraphicFramePr>
            <a:graphicFrameLocks noChangeAspect="1"/>
          </p:cNvGraphicFramePr>
          <p:nvPr>
            <p:extLst>
              <p:ext uri="{D42A27DB-BD31-4B8C-83A1-F6EECF244321}">
                <p14:modId xmlns="" xmlns:p14="http://schemas.microsoft.com/office/powerpoint/2010/main" val="1311414643"/>
              </p:ext>
            </p:extLst>
          </p:nvPr>
        </p:nvGraphicFramePr>
        <p:xfrm>
          <a:off x="4508500" y="1600200"/>
          <a:ext cx="4572000" cy="5143500"/>
        </p:xfrm>
        <a:graphic>
          <a:graphicData uri="http://schemas.openxmlformats.org/presentationml/2006/ole">
            <p:oleObj spid="_x0000_s19470" name="Chart" r:id="rId5" imgW="4572000" imgH="5143500" progId="MSGraph.Chart.8">
              <p:embed followColorScheme="full"/>
            </p:oleObj>
          </a:graphicData>
        </a:graphic>
      </p:graphicFrame>
      <p:sp>
        <p:nvSpPr>
          <p:cNvPr id="2050" name="TPQuestion"/>
          <p:cNvSpPr>
            <a:spLocks noGrp="1"/>
          </p:cNvSpPr>
          <p:nvPr>
            <p:ph type="title"/>
          </p:nvPr>
        </p:nvSpPr>
        <p:spPr/>
        <p:txBody>
          <a:bodyPr>
            <a:normAutofit fontScale="90000"/>
          </a:bodyPr>
          <a:lstStyle/>
          <a:p>
            <a:pPr eaLnBrk="1" hangingPunct="1"/>
            <a:r>
              <a:rPr lang="en-US" dirty="0" smtClean="0">
                <a:latin typeface="Calibri" charset="0"/>
                <a:ea typeface="MS PGothic" charset="0"/>
              </a:rPr>
              <a:t>		</a:t>
            </a:r>
            <a:r>
              <a:rPr lang="en-US" sz="3100" dirty="0" smtClean="0">
                <a:latin typeface="Calibri" charset="0"/>
                <a:ea typeface="MS PGothic" charset="0"/>
              </a:rPr>
              <a:t>Shock Experiment:</a:t>
            </a:r>
            <a:br>
              <a:rPr lang="en-US" sz="3100" dirty="0" smtClean="0">
                <a:latin typeface="Calibri" charset="0"/>
                <a:ea typeface="MS PGothic" charset="0"/>
              </a:rPr>
            </a:br>
            <a:r>
              <a:rPr lang="en-US" sz="3100" dirty="0">
                <a:latin typeface="Calibri" charset="0"/>
                <a:ea typeface="MS PGothic" charset="0"/>
              </a:rPr>
              <a:t>	</a:t>
            </a:r>
            <a:r>
              <a:rPr lang="en-US" sz="3100" dirty="0" smtClean="0">
                <a:latin typeface="Calibri" charset="0"/>
                <a:ea typeface="MS PGothic" charset="0"/>
              </a:rPr>
              <a:t>Amount I would need to get paid</a:t>
            </a:r>
            <a:endParaRPr lang="en-US" sz="3100" dirty="0">
              <a:latin typeface="Calibri" charset="0"/>
              <a:ea typeface="MS PGothic" charset="0"/>
            </a:endParaRPr>
          </a:p>
        </p:txBody>
      </p:sp>
      <p:sp>
        <p:nvSpPr>
          <p:cNvPr id="2051" name="TPAnswers"/>
          <p:cNvSpPr>
            <a:spLocks noGrp="1"/>
          </p:cNvSpPr>
          <p:nvPr>
            <p:ph idx="1"/>
            <p:custDataLst>
              <p:tags r:id="rId3"/>
            </p:custDataLst>
          </p:nvPr>
        </p:nvSpPr>
        <p:spPr>
          <a:xfrm>
            <a:off x="457200" y="1600200"/>
            <a:ext cx="4114800" cy="4525963"/>
          </a:xfrm>
        </p:spPr>
        <p:txBody>
          <a:bodyPr>
            <a:normAutofit lnSpcReduction="10000"/>
          </a:bodyPr>
          <a:lstStyle/>
          <a:p>
            <a:pPr marL="514350" indent="-514350" eaLnBrk="1" hangingPunct="1">
              <a:spcBef>
                <a:spcPct val="20000"/>
              </a:spcBef>
              <a:buFont typeface="Arial" charset="0"/>
              <a:buAutoNum type="alphaUcPeriod"/>
            </a:pPr>
            <a:r>
              <a:rPr lang="en-US" dirty="0" smtClean="0">
                <a:latin typeface="Calibri" charset="0"/>
                <a:ea typeface="MS PGothic" charset="0"/>
              </a:rPr>
              <a:t>$0</a:t>
            </a:r>
          </a:p>
          <a:p>
            <a:pPr marL="514350" indent="-514350" eaLnBrk="1" hangingPunct="1">
              <a:spcBef>
                <a:spcPct val="20000"/>
              </a:spcBef>
              <a:buFont typeface="Arial" charset="0"/>
              <a:buAutoNum type="alphaUcPeriod"/>
            </a:pPr>
            <a:r>
              <a:rPr lang="en-US" dirty="0" smtClean="0">
                <a:latin typeface="Calibri" charset="0"/>
                <a:ea typeface="MS PGothic" charset="0"/>
              </a:rPr>
              <a:t>$1-9</a:t>
            </a:r>
          </a:p>
          <a:p>
            <a:pPr marL="514350" indent="-514350" eaLnBrk="1" hangingPunct="1">
              <a:spcBef>
                <a:spcPct val="20000"/>
              </a:spcBef>
              <a:buFont typeface="Arial" charset="0"/>
              <a:buAutoNum type="alphaUcPeriod"/>
            </a:pPr>
            <a:r>
              <a:rPr lang="en-US" dirty="0" smtClean="0">
                <a:latin typeface="Calibri" charset="0"/>
                <a:ea typeface="MS PGothic" charset="0"/>
              </a:rPr>
              <a:t>$10-24</a:t>
            </a:r>
          </a:p>
          <a:p>
            <a:pPr marL="514350" indent="-514350" eaLnBrk="1" hangingPunct="1">
              <a:spcBef>
                <a:spcPct val="20000"/>
              </a:spcBef>
              <a:buFont typeface="Arial" charset="0"/>
              <a:buAutoNum type="alphaUcPeriod"/>
            </a:pPr>
            <a:r>
              <a:rPr lang="en-US" dirty="0" smtClean="0">
                <a:latin typeface="Calibri" charset="0"/>
                <a:ea typeface="MS PGothic" charset="0"/>
              </a:rPr>
              <a:t>$25-99</a:t>
            </a:r>
          </a:p>
          <a:p>
            <a:pPr marL="514350" indent="-514350" eaLnBrk="1" hangingPunct="1">
              <a:spcBef>
                <a:spcPct val="20000"/>
              </a:spcBef>
              <a:buFont typeface="Arial" charset="0"/>
              <a:buAutoNum type="alphaUcPeriod"/>
            </a:pPr>
            <a:r>
              <a:rPr lang="en-US" dirty="0" smtClean="0">
                <a:latin typeface="Calibri" charset="0"/>
                <a:ea typeface="MS PGothic" charset="0"/>
              </a:rPr>
              <a:t>$100-499</a:t>
            </a:r>
          </a:p>
          <a:p>
            <a:pPr marL="514350" indent="-514350" eaLnBrk="1" hangingPunct="1">
              <a:spcBef>
                <a:spcPct val="20000"/>
              </a:spcBef>
              <a:buFont typeface="Arial" charset="0"/>
              <a:buAutoNum type="alphaUcPeriod"/>
            </a:pPr>
            <a:r>
              <a:rPr lang="en-US" dirty="0" smtClean="0">
                <a:latin typeface="Calibri" charset="0"/>
                <a:ea typeface="MS PGothic" charset="0"/>
              </a:rPr>
              <a:t>$500-999</a:t>
            </a:r>
          </a:p>
          <a:p>
            <a:pPr marL="514350" indent="-514350" eaLnBrk="1" hangingPunct="1">
              <a:spcBef>
                <a:spcPct val="20000"/>
              </a:spcBef>
              <a:buFont typeface="Arial" charset="0"/>
              <a:buAutoNum type="alphaUcPeriod"/>
            </a:pPr>
            <a:r>
              <a:rPr lang="en-US" dirty="0" smtClean="0">
                <a:latin typeface="Calibri" charset="0"/>
                <a:ea typeface="MS PGothic" charset="0"/>
              </a:rPr>
              <a:t>$1000-4,999</a:t>
            </a:r>
          </a:p>
          <a:p>
            <a:pPr marL="514350" indent="-514350" eaLnBrk="1" hangingPunct="1">
              <a:spcBef>
                <a:spcPct val="20000"/>
              </a:spcBef>
              <a:buFont typeface="Arial" charset="0"/>
              <a:buAutoNum type="alphaUcPeriod"/>
            </a:pPr>
            <a:r>
              <a:rPr lang="en-US" dirty="0" smtClean="0">
                <a:latin typeface="Calibri" charset="0"/>
                <a:ea typeface="MS PGothic" charset="0"/>
              </a:rPr>
              <a:t>$5,000-9,999</a:t>
            </a:r>
          </a:p>
          <a:p>
            <a:pPr marL="514350" indent="-514350" eaLnBrk="1" hangingPunct="1">
              <a:spcBef>
                <a:spcPct val="20000"/>
              </a:spcBef>
              <a:buFont typeface="Arial" charset="0"/>
              <a:buAutoNum type="alphaUcPeriod"/>
            </a:pPr>
            <a:r>
              <a:rPr lang="en-US" dirty="0" smtClean="0">
                <a:latin typeface="Calibri" charset="0"/>
                <a:ea typeface="MS PGothic" charset="0"/>
              </a:rPr>
              <a:t>$10,000 or more</a:t>
            </a:r>
            <a:endParaRPr lang="en-US" dirty="0">
              <a:latin typeface="Calibri" charset="0"/>
              <a:ea typeface="MS PGothic" charset="0"/>
            </a:endParaRPr>
          </a:p>
        </p:txBody>
      </p:sp>
      <p:pic>
        <p:nvPicPr>
          <p:cNvPr id="10" name="Picture 2"/>
          <p:cNvPicPr>
            <a:picLocks noChangeAspect="1" noChangeArrowheads="1"/>
          </p:cNvPicPr>
          <p:nvPr/>
        </p:nvPicPr>
        <p:blipFill>
          <a:blip r:embed="rId6" cstate="print"/>
          <a:srcRect/>
          <a:stretch>
            <a:fillRect/>
          </a:stretch>
        </p:blipFill>
        <p:spPr bwMode="auto">
          <a:xfrm rot="17825683">
            <a:off x="5546813" y="117574"/>
            <a:ext cx="615757" cy="854733"/>
          </a:xfrm>
          <a:prstGeom prst="rect">
            <a:avLst/>
          </a:prstGeom>
          <a:noFill/>
          <a:ln w="9525">
            <a:noFill/>
            <a:miter lim="800000"/>
            <a:headEnd/>
            <a:tailEnd/>
          </a:ln>
        </p:spPr>
      </p:pic>
      <p:pic>
        <p:nvPicPr>
          <p:cNvPr id="11" name="Picture 2"/>
          <p:cNvPicPr>
            <a:picLocks noChangeAspect="1" noChangeArrowheads="1"/>
          </p:cNvPicPr>
          <p:nvPr/>
        </p:nvPicPr>
        <p:blipFill>
          <a:blip r:embed="rId6" cstate="print"/>
          <a:srcRect/>
          <a:stretch>
            <a:fillRect/>
          </a:stretch>
        </p:blipFill>
        <p:spPr bwMode="auto">
          <a:xfrm rot="17825683">
            <a:off x="1408642" y="44087"/>
            <a:ext cx="396407" cy="958853"/>
          </a:xfrm>
          <a:prstGeom prst="rect">
            <a:avLst/>
          </a:prstGeom>
          <a:noFill/>
          <a:ln w="9525">
            <a:noFill/>
            <a:miter lim="800000"/>
            <a:headEnd/>
            <a:tailEnd/>
          </a:ln>
        </p:spPr>
      </p:pic>
      <p:sp>
        <p:nvSpPr>
          <p:cNvPr id="2" name="TPStartPoll"/>
          <p:cNvSpPr/>
          <p:nvPr/>
        </p:nvSpPr>
        <p:spPr>
          <a:xfrm>
            <a:off x="0" y="0"/>
            <a:ext cx="12700" cy="12700"/>
          </a:xfrm>
          <a:prstGeom prst="rect">
            <a:avLst/>
          </a:prstGeom>
          <a:solidFill>
            <a:schemeClr val="accent1">
              <a:alpha val="0"/>
            </a:schemeClr>
          </a:solidFill>
          <a:ln w="19050" cap="flat" cmpd="sng" algn="ctr">
            <a:noFill/>
            <a:prstDash val="solid"/>
          </a:ln>
          <a:effectLst/>
          <a:extLst>
            <a:ext uri="{91240B29-F687-4F45-9708-019B960494DF}">
              <a14:hiddenLine xmlns="" xmlns:a14="http://schemas.microsoft.com/office/drawing/2010/main" w="1905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2"/>
    </p:custDataLst>
    <p:extLst>
      <p:ext uri="{BB962C8B-B14F-4D97-AF65-F5344CB8AC3E}">
        <p14:creationId xmlns="" xmlns:p14="http://schemas.microsoft.com/office/powerpoint/2010/main" val="315242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PChart"/>
          <p:cNvGraphicFramePr>
            <a:graphicFrameLocks noChangeAspect="1"/>
          </p:cNvGraphicFramePr>
          <p:nvPr>
            <p:extLst>
              <p:ext uri="{D42A27DB-BD31-4B8C-83A1-F6EECF244321}">
                <p14:modId xmlns="" xmlns:p14="http://schemas.microsoft.com/office/powerpoint/2010/main" val="3270632334"/>
              </p:ext>
            </p:extLst>
          </p:nvPr>
        </p:nvGraphicFramePr>
        <p:xfrm>
          <a:off x="457200" y="228600"/>
          <a:ext cx="8229600" cy="6172200"/>
        </p:xfrm>
        <a:graphic>
          <a:graphicData uri="http://schemas.openxmlformats.org/presentationml/2006/ole">
            <p:oleObj spid="_x0000_s20494" name="Chart" r:id="rId4" imgW="8229600" imgH="6172200" progId="MSGraph.Chart.8">
              <p:embed followColorScheme="full"/>
            </p:oleObj>
          </a:graphicData>
        </a:graphic>
      </p:graphicFrame>
    </p:spTree>
    <p:custDataLst>
      <p:tags r:id="rId2"/>
    </p:custDataLst>
    <p:extLst>
      <p:ext uri="{BB962C8B-B14F-4D97-AF65-F5344CB8AC3E}">
        <p14:creationId xmlns="" xmlns:p14="http://schemas.microsoft.com/office/powerpoint/2010/main" val="3097859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Information</a:t>
            </a:r>
            <a:endParaRPr lang="en-US" dirty="0"/>
          </a:p>
        </p:txBody>
      </p:sp>
      <p:sp>
        <p:nvSpPr>
          <p:cNvPr id="3" name="Content Placeholder 2"/>
          <p:cNvSpPr>
            <a:spLocks noGrp="1"/>
          </p:cNvSpPr>
          <p:nvPr>
            <p:ph sz="quarter" idx="1"/>
          </p:nvPr>
        </p:nvSpPr>
        <p:spPr>
          <a:xfrm>
            <a:off x="228600" y="1600200"/>
            <a:ext cx="8686800" cy="4495800"/>
          </a:xfrm>
        </p:spPr>
        <p:txBody>
          <a:bodyPr/>
          <a:lstStyle/>
          <a:p>
            <a:pPr marL="0" indent="-274320">
              <a:spcAft>
                <a:spcPts val="1200"/>
              </a:spcAft>
              <a:buFont typeface="Wingdings" pitchFamily="2" charset="2"/>
              <a:buChar char="§"/>
            </a:pPr>
            <a:r>
              <a:rPr lang="en-US" sz="3200" dirty="0" smtClean="0">
                <a:solidFill>
                  <a:srgbClr val="800000"/>
                </a:solidFill>
                <a:latin typeface="Tahoma" pitchFamily="34" charset="0"/>
                <a:cs typeface="Tahoma" pitchFamily="34" charset="0"/>
              </a:rPr>
              <a:t>Gather information and update appropriately</a:t>
            </a:r>
          </a:p>
          <a:p>
            <a:pPr marL="0" indent="-274320">
              <a:spcAft>
                <a:spcPts val="1200"/>
              </a:spcAft>
              <a:buFont typeface="Wingdings" pitchFamily="2" charset="2"/>
              <a:buChar char="§"/>
            </a:pPr>
            <a:r>
              <a:rPr lang="en-US" sz="3200" dirty="0" smtClean="0">
                <a:solidFill>
                  <a:srgbClr val="800000"/>
                </a:solidFill>
                <a:latin typeface="Tahoma" pitchFamily="34" charset="0"/>
                <a:cs typeface="Tahoma" pitchFamily="34" charset="0"/>
              </a:rPr>
              <a:t>Be sensitive to the value of perfect and </a:t>
            </a:r>
          </a:p>
          <a:p>
            <a:pPr marL="0" indent="-274320">
              <a:lnSpc>
                <a:spcPts val="1200"/>
              </a:lnSpc>
              <a:spcAft>
                <a:spcPts val="1200"/>
              </a:spcAft>
              <a:buNone/>
            </a:pPr>
            <a:r>
              <a:rPr lang="en-US" sz="3200" dirty="0" smtClean="0">
                <a:solidFill>
                  <a:srgbClr val="800000"/>
                </a:solidFill>
                <a:latin typeface="Tahoma" pitchFamily="34" charset="0"/>
                <a:cs typeface="Tahoma" pitchFamily="34" charset="0"/>
              </a:rPr>
              <a:t>	imperfect information</a:t>
            </a:r>
          </a:p>
          <a:p>
            <a:pPr marL="777240" lvl="4" indent="-457200">
              <a:spcBef>
                <a:spcPts val="700"/>
              </a:spcBef>
              <a:spcAft>
                <a:spcPts val="1200"/>
              </a:spcAft>
              <a:buClr>
                <a:schemeClr val="accent2"/>
              </a:buClr>
              <a:buSzPct val="60000"/>
              <a:buNone/>
            </a:pPr>
            <a:r>
              <a:rPr lang="en-US" sz="2800" dirty="0" smtClean="0">
                <a:latin typeface="Tahoma" pitchFamily="34" charset="0"/>
                <a:cs typeface="Tahoma" pitchFamily="34" charset="0"/>
                <a:sym typeface="Symbol"/>
              </a:rPr>
              <a:t></a:t>
            </a:r>
            <a:r>
              <a:rPr lang="en-US" sz="2800" dirty="0" smtClean="0">
                <a:latin typeface="Tahoma" pitchFamily="34" charset="0"/>
                <a:cs typeface="Tahoma" pitchFamily="34" charset="0"/>
              </a:rPr>
              <a:t> Operation for mother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102" name="Picture 8"/>
          <p:cNvPicPr>
            <a:picLocks noChangeAspect="1" noChangeArrowheads="1"/>
          </p:cNvPicPr>
          <p:nvPr/>
        </p:nvPicPr>
        <p:blipFill>
          <a:blip r:embed="rId3" cstate="print"/>
          <a:srcRect/>
          <a:stretch>
            <a:fillRect/>
          </a:stretch>
        </p:blipFill>
        <p:spPr bwMode="auto">
          <a:xfrm>
            <a:off x="1905002" y="228600"/>
            <a:ext cx="574675" cy="609600"/>
          </a:xfrm>
          <a:prstGeom prst="rect">
            <a:avLst/>
          </a:prstGeom>
          <a:noFill/>
          <a:ln w="12700">
            <a:noFill/>
            <a:miter lim="800000"/>
            <a:headEnd type="none" w="sm" len="sm"/>
            <a:tailEnd type="none" w="sm" len="sm"/>
          </a:ln>
        </p:spPr>
      </p:pic>
      <p:sp>
        <p:nvSpPr>
          <p:cNvPr id="4103" name="Rectangle 10"/>
          <p:cNvSpPr>
            <a:spLocks noGrp="1" noChangeArrowheads="1"/>
          </p:cNvSpPr>
          <p:nvPr>
            <p:ph type="title"/>
          </p:nvPr>
        </p:nvSpPr>
        <p:spPr>
          <a:xfrm>
            <a:off x="0" y="0"/>
            <a:ext cx="8839200" cy="914400"/>
          </a:xfrm>
        </p:spPr>
        <p:txBody>
          <a:bodyPr/>
          <a:lstStyle/>
          <a:p>
            <a:pPr eaLnBrk="1" hangingPunct="1"/>
            <a:r>
              <a:rPr lang="en-US" sz="3200" dirty="0" smtClean="0">
                <a:solidFill>
                  <a:srgbClr val="336699"/>
                </a:solidFill>
              </a:rPr>
              <a:t>Anchoring</a:t>
            </a:r>
          </a:p>
        </p:txBody>
      </p:sp>
      <p:graphicFrame>
        <p:nvGraphicFramePr>
          <p:cNvPr id="4098" name="Object 11"/>
          <p:cNvGraphicFramePr>
            <a:graphicFrameLocks noGrp="1" noChangeAspect="1"/>
          </p:cNvGraphicFramePr>
          <p:nvPr>
            <p:ph sz="quarter" idx="1"/>
          </p:nvPr>
        </p:nvGraphicFramePr>
        <p:xfrm>
          <a:off x="762000" y="1601789"/>
          <a:ext cx="3860800" cy="2009775"/>
        </p:xfrm>
        <a:graphic>
          <a:graphicData uri="http://schemas.openxmlformats.org/presentationml/2006/ole">
            <p:oleObj spid="_x0000_s17456" name="Acrobat Control for ActiveX" r:id="rId4" imgW="3869635" imgH="2014330" progId="AcroPDF.PDF.1">
              <p:embed/>
            </p:oleObj>
          </a:graphicData>
        </a:graphic>
      </p:graphicFrame>
      <p:graphicFrame>
        <p:nvGraphicFramePr>
          <p:cNvPr id="4099" name="Object 16"/>
          <p:cNvGraphicFramePr>
            <a:graphicFrameLocks noGrp="1" noChangeAspect="1"/>
          </p:cNvGraphicFramePr>
          <p:nvPr>
            <p:ph sz="quarter" idx="2"/>
          </p:nvPr>
        </p:nvGraphicFramePr>
        <p:xfrm>
          <a:off x="3817938" y="1447801"/>
          <a:ext cx="5122862" cy="2667000"/>
        </p:xfrm>
        <a:graphic>
          <a:graphicData uri="http://schemas.openxmlformats.org/presentationml/2006/ole">
            <p:oleObj spid="_x0000_s17457" name="Acrobat Control for ActiveX" r:id="rId5" imgW="3869635" imgH="2014330" progId="AcroPDF.PDF.1">
              <p:embed/>
            </p:oleObj>
          </a:graphicData>
        </a:graphic>
      </p:graphicFrame>
      <p:sp>
        <p:nvSpPr>
          <p:cNvPr id="4104" name="Rectangle 13"/>
          <p:cNvSpPr>
            <a:spLocks noGrp="1" noChangeArrowheads="1"/>
          </p:cNvSpPr>
          <p:nvPr>
            <p:ph type="body" sz="half" idx="3"/>
          </p:nvPr>
        </p:nvSpPr>
        <p:spPr>
          <a:xfrm>
            <a:off x="2057400" y="4514851"/>
            <a:ext cx="6019800" cy="866775"/>
          </a:xfrm>
        </p:spPr>
        <p:txBody>
          <a:bodyPr/>
          <a:lstStyle/>
          <a:p>
            <a:pPr eaLnBrk="1" hangingPunct="1">
              <a:lnSpc>
                <a:spcPct val="80000"/>
              </a:lnSpc>
            </a:pPr>
            <a:endParaRPr lang="en-US" sz="1400" b="1" smtClean="0"/>
          </a:p>
          <a:p>
            <a:pPr eaLnBrk="1" hangingPunct="1">
              <a:lnSpc>
                <a:spcPct val="80000"/>
              </a:lnSpc>
              <a:buFont typeface="Wingdings 2" pitchFamily="18" charset="2"/>
              <a:buNone/>
            </a:pPr>
            <a:r>
              <a:rPr lang="en-US" sz="2000" b="1" smtClean="0"/>
              <a:t>RBRRBRBRRBR	7R	4B</a:t>
            </a:r>
          </a:p>
          <a:p>
            <a:pPr eaLnBrk="1" hangingPunct="1">
              <a:lnSpc>
                <a:spcPct val="80000"/>
              </a:lnSpc>
              <a:buFont typeface="Monotype Sorts" pitchFamily="2" charset="2"/>
              <a:buNone/>
            </a:pPr>
            <a:endParaRPr lang="en-US" sz="2000" b="1" smtClean="0"/>
          </a:p>
        </p:txBody>
      </p:sp>
      <p:graphicFrame>
        <p:nvGraphicFramePr>
          <p:cNvPr id="4100" name="Object 15"/>
          <p:cNvGraphicFramePr>
            <a:graphicFrameLocks noChangeAspect="1"/>
          </p:cNvGraphicFramePr>
          <p:nvPr/>
        </p:nvGraphicFramePr>
        <p:xfrm>
          <a:off x="381000" y="1447801"/>
          <a:ext cx="4535488" cy="2744788"/>
        </p:xfrm>
        <a:graphic>
          <a:graphicData uri="http://schemas.openxmlformats.org/presentationml/2006/ole">
            <p:oleObj spid="_x0000_s17458" name="Acrobat Control for ActiveX" r:id="rId6" imgW="3869635" imgH="2014330" progId="AcroPDF.PDF.1">
              <p:embed/>
            </p:oleObj>
          </a:graphicData>
        </a:graphic>
      </p:graphicFrame>
      <p:sp>
        <p:nvSpPr>
          <p:cNvPr id="4105" name="Freeform 30"/>
          <p:cNvSpPr>
            <a:spLocks/>
          </p:cNvSpPr>
          <p:nvPr/>
        </p:nvSpPr>
        <p:spPr bwMode="auto">
          <a:xfrm>
            <a:off x="1219200" y="1524000"/>
            <a:ext cx="2438400" cy="2395538"/>
          </a:xfrm>
          <a:custGeom>
            <a:avLst/>
            <a:gdLst>
              <a:gd name="T0" fmla="*/ 0 w 1554"/>
              <a:gd name="T1" fmla="*/ 2147483647 h 1508"/>
              <a:gd name="T2" fmla="*/ 2147483647 w 1554"/>
              <a:gd name="T3" fmla="*/ 2147483647 h 1508"/>
              <a:gd name="T4" fmla="*/ 2147483647 w 1554"/>
              <a:gd name="T5" fmla="*/ 2147483647 h 1508"/>
              <a:gd name="T6" fmla="*/ 2147483647 w 1554"/>
              <a:gd name="T7" fmla="*/ 2147483647 h 1508"/>
              <a:gd name="T8" fmla="*/ 2147483647 w 1554"/>
              <a:gd name="T9" fmla="*/ 2147483647 h 1508"/>
              <a:gd name="T10" fmla="*/ 2147483647 w 1554"/>
              <a:gd name="T11" fmla="*/ 2147483647 h 1508"/>
              <a:gd name="T12" fmla="*/ 2147483647 w 1554"/>
              <a:gd name="T13" fmla="*/ 2147483647 h 1508"/>
              <a:gd name="T14" fmla="*/ 2147483647 w 1554"/>
              <a:gd name="T15" fmla="*/ 2147483647 h 1508"/>
              <a:gd name="T16" fmla="*/ 2147483647 w 1554"/>
              <a:gd name="T17" fmla="*/ 2147483647 h 1508"/>
              <a:gd name="T18" fmla="*/ 2147483647 w 1554"/>
              <a:gd name="T19" fmla="*/ 2147483647 h 1508"/>
              <a:gd name="T20" fmla="*/ 2147483647 w 1554"/>
              <a:gd name="T21" fmla="*/ 2147483647 h 1508"/>
              <a:gd name="T22" fmla="*/ 2147483647 w 1554"/>
              <a:gd name="T23" fmla="*/ 2147483647 h 1508"/>
              <a:gd name="T24" fmla="*/ 2147483647 w 1554"/>
              <a:gd name="T25" fmla="*/ 2147483647 h 1508"/>
              <a:gd name="T26" fmla="*/ 2147483647 w 1554"/>
              <a:gd name="T27" fmla="*/ 2147483647 h 1508"/>
              <a:gd name="T28" fmla="*/ 2147483647 w 1554"/>
              <a:gd name="T29" fmla="*/ 2147483647 h 1508"/>
              <a:gd name="T30" fmla="*/ 2147483647 w 1554"/>
              <a:gd name="T31" fmla="*/ 2147483647 h 1508"/>
              <a:gd name="T32" fmla="*/ 2147483647 w 1554"/>
              <a:gd name="T33" fmla="*/ 2147483647 h 1508"/>
              <a:gd name="T34" fmla="*/ 2147483647 w 1554"/>
              <a:gd name="T35" fmla="*/ 2147483647 h 1508"/>
              <a:gd name="T36" fmla="*/ 2147483647 w 1554"/>
              <a:gd name="T37" fmla="*/ 2147483647 h 1508"/>
              <a:gd name="T38" fmla="*/ 2147483647 w 1554"/>
              <a:gd name="T39" fmla="*/ 2147483647 h 1508"/>
              <a:gd name="T40" fmla="*/ 2147483647 w 1554"/>
              <a:gd name="T41" fmla="*/ 2147483647 h 15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54"/>
              <a:gd name="T64" fmla="*/ 0 h 1508"/>
              <a:gd name="T65" fmla="*/ 1554 w 1554"/>
              <a:gd name="T66" fmla="*/ 1508 h 15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54" h="1508">
                <a:moveTo>
                  <a:pt x="0" y="20"/>
                </a:moveTo>
                <a:cubicBezTo>
                  <a:pt x="53" y="37"/>
                  <a:pt x="81" y="76"/>
                  <a:pt x="112" y="120"/>
                </a:cubicBezTo>
                <a:cubicBezTo>
                  <a:pt x="138" y="198"/>
                  <a:pt x="127" y="165"/>
                  <a:pt x="145" y="220"/>
                </a:cubicBezTo>
                <a:cubicBezTo>
                  <a:pt x="149" y="231"/>
                  <a:pt x="156" y="253"/>
                  <a:pt x="156" y="253"/>
                </a:cubicBezTo>
                <a:cubicBezTo>
                  <a:pt x="168" y="362"/>
                  <a:pt x="171" y="376"/>
                  <a:pt x="178" y="498"/>
                </a:cubicBezTo>
                <a:cubicBezTo>
                  <a:pt x="182" y="572"/>
                  <a:pt x="185" y="646"/>
                  <a:pt x="189" y="720"/>
                </a:cubicBezTo>
                <a:cubicBezTo>
                  <a:pt x="203" y="975"/>
                  <a:pt x="243" y="1355"/>
                  <a:pt x="545" y="1431"/>
                </a:cubicBezTo>
                <a:cubicBezTo>
                  <a:pt x="632" y="1489"/>
                  <a:pt x="517" y="1418"/>
                  <a:pt x="623" y="1464"/>
                </a:cubicBezTo>
                <a:cubicBezTo>
                  <a:pt x="725" y="1508"/>
                  <a:pt x="568" y="1470"/>
                  <a:pt x="712" y="1498"/>
                </a:cubicBezTo>
                <a:cubicBezTo>
                  <a:pt x="767" y="1494"/>
                  <a:pt x="823" y="1493"/>
                  <a:pt x="878" y="1487"/>
                </a:cubicBezTo>
                <a:cubicBezTo>
                  <a:pt x="966" y="1477"/>
                  <a:pt x="1051" y="1336"/>
                  <a:pt x="1112" y="1275"/>
                </a:cubicBezTo>
                <a:cubicBezTo>
                  <a:pt x="1139" y="1195"/>
                  <a:pt x="1100" y="1294"/>
                  <a:pt x="1156" y="1209"/>
                </a:cubicBezTo>
                <a:cubicBezTo>
                  <a:pt x="1163" y="1199"/>
                  <a:pt x="1162" y="1186"/>
                  <a:pt x="1167" y="1175"/>
                </a:cubicBezTo>
                <a:cubicBezTo>
                  <a:pt x="1183" y="1142"/>
                  <a:pt x="1202" y="1107"/>
                  <a:pt x="1223" y="1076"/>
                </a:cubicBezTo>
                <a:cubicBezTo>
                  <a:pt x="1227" y="1065"/>
                  <a:pt x="1229" y="1053"/>
                  <a:pt x="1234" y="1042"/>
                </a:cubicBezTo>
                <a:cubicBezTo>
                  <a:pt x="1240" y="1027"/>
                  <a:pt x="1251" y="1014"/>
                  <a:pt x="1256" y="998"/>
                </a:cubicBezTo>
                <a:cubicBezTo>
                  <a:pt x="1280" y="924"/>
                  <a:pt x="1299" y="827"/>
                  <a:pt x="1312" y="753"/>
                </a:cubicBezTo>
                <a:cubicBezTo>
                  <a:pt x="1320" y="709"/>
                  <a:pt x="1334" y="620"/>
                  <a:pt x="1334" y="620"/>
                </a:cubicBezTo>
                <a:cubicBezTo>
                  <a:pt x="1340" y="469"/>
                  <a:pt x="1333" y="311"/>
                  <a:pt x="1378" y="164"/>
                </a:cubicBezTo>
                <a:cubicBezTo>
                  <a:pt x="1381" y="156"/>
                  <a:pt x="1403" y="77"/>
                  <a:pt x="1423" y="64"/>
                </a:cubicBezTo>
                <a:cubicBezTo>
                  <a:pt x="1426" y="62"/>
                  <a:pt x="1554" y="0"/>
                  <a:pt x="1512" y="42"/>
                </a:cubicBezTo>
              </a:path>
            </a:pathLst>
          </a:custGeom>
          <a:noFill/>
          <a:ln w="38100" cap="flat" cmpd="sng">
            <a:solidFill>
              <a:schemeClr val="tx1"/>
            </a:solidFill>
            <a:prstDash val="solid"/>
            <a:round/>
            <a:headEnd type="none" w="sm" len="sm"/>
            <a:tailEnd type="none" w="sm" len="sm"/>
          </a:ln>
        </p:spPr>
        <p:txBody>
          <a:bodyPr wrap="none" anchor="ctr"/>
          <a:lstStyle/>
          <a:p>
            <a:pPr fontAlgn="base">
              <a:spcBef>
                <a:spcPct val="0"/>
              </a:spcBef>
              <a:spcAft>
                <a:spcPct val="0"/>
              </a:spcAft>
            </a:pPr>
            <a:endParaRPr lang="en-US">
              <a:solidFill>
                <a:prstClr val="black"/>
              </a:solidFill>
              <a:latin typeface="Arial" charset="0"/>
            </a:endParaRPr>
          </a:p>
        </p:txBody>
      </p:sp>
      <p:sp>
        <p:nvSpPr>
          <p:cNvPr id="4106" name="Freeform 31"/>
          <p:cNvSpPr>
            <a:spLocks/>
          </p:cNvSpPr>
          <p:nvPr/>
        </p:nvSpPr>
        <p:spPr bwMode="auto">
          <a:xfrm>
            <a:off x="5562602" y="1524000"/>
            <a:ext cx="2466975" cy="2395538"/>
          </a:xfrm>
          <a:custGeom>
            <a:avLst/>
            <a:gdLst>
              <a:gd name="T0" fmla="*/ 0 w 1554"/>
              <a:gd name="T1" fmla="*/ 2147483647 h 1508"/>
              <a:gd name="T2" fmla="*/ 2147483647 w 1554"/>
              <a:gd name="T3" fmla="*/ 2147483647 h 1508"/>
              <a:gd name="T4" fmla="*/ 2147483647 w 1554"/>
              <a:gd name="T5" fmla="*/ 2147483647 h 1508"/>
              <a:gd name="T6" fmla="*/ 2147483647 w 1554"/>
              <a:gd name="T7" fmla="*/ 2147483647 h 1508"/>
              <a:gd name="T8" fmla="*/ 2147483647 w 1554"/>
              <a:gd name="T9" fmla="*/ 2147483647 h 1508"/>
              <a:gd name="T10" fmla="*/ 2147483647 w 1554"/>
              <a:gd name="T11" fmla="*/ 2147483647 h 1508"/>
              <a:gd name="T12" fmla="*/ 2147483647 w 1554"/>
              <a:gd name="T13" fmla="*/ 2147483647 h 1508"/>
              <a:gd name="T14" fmla="*/ 2147483647 w 1554"/>
              <a:gd name="T15" fmla="*/ 2147483647 h 1508"/>
              <a:gd name="T16" fmla="*/ 2147483647 w 1554"/>
              <a:gd name="T17" fmla="*/ 2147483647 h 1508"/>
              <a:gd name="T18" fmla="*/ 2147483647 w 1554"/>
              <a:gd name="T19" fmla="*/ 2147483647 h 1508"/>
              <a:gd name="T20" fmla="*/ 2147483647 w 1554"/>
              <a:gd name="T21" fmla="*/ 2147483647 h 1508"/>
              <a:gd name="T22" fmla="*/ 2147483647 w 1554"/>
              <a:gd name="T23" fmla="*/ 2147483647 h 1508"/>
              <a:gd name="T24" fmla="*/ 2147483647 w 1554"/>
              <a:gd name="T25" fmla="*/ 2147483647 h 1508"/>
              <a:gd name="T26" fmla="*/ 2147483647 w 1554"/>
              <a:gd name="T27" fmla="*/ 2147483647 h 1508"/>
              <a:gd name="T28" fmla="*/ 2147483647 w 1554"/>
              <a:gd name="T29" fmla="*/ 2147483647 h 1508"/>
              <a:gd name="T30" fmla="*/ 2147483647 w 1554"/>
              <a:gd name="T31" fmla="*/ 2147483647 h 1508"/>
              <a:gd name="T32" fmla="*/ 2147483647 w 1554"/>
              <a:gd name="T33" fmla="*/ 2147483647 h 1508"/>
              <a:gd name="T34" fmla="*/ 2147483647 w 1554"/>
              <a:gd name="T35" fmla="*/ 2147483647 h 1508"/>
              <a:gd name="T36" fmla="*/ 2147483647 w 1554"/>
              <a:gd name="T37" fmla="*/ 2147483647 h 1508"/>
              <a:gd name="T38" fmla="*/ 2147483647 w 1554"/>
              <a:gd name="T39" fmla="*/ 2147483647 h 1508"/>
              <a:gd name="T40" fmla="*/ 2147483647 w 1554"/>
              <a:gd name="T41" fmla="*/ 2147483647 h 15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54"/>
              <a:gd name="T64" fmla="*/ 0 h 1508"/>
              <a:gd name="T65" fmla="*/ 1554 w 1554"/>
              <a:gd name="T66" fmla="*/ 1508 h 15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54" h="1508">
                <a:moveTo>
                  <a:pt x="0" y="20"/>
                </a:moveTo>
                <a:cubicBezTo>
                  <a:pt x="53" y="37"/>
                  <a:pt x="81" y="76"/>
                  <a:pt x="112" y="120"/>
                </a:cubicBezTo>
                <a:cubicBezTo>
                  <a:pt x="138" y="198"/>
                  <a:pt x="127" y="165"/>
                  <a:pt x="145" y="220"/>
                </a:cubicBezTo>
                <a:cubicBezTo>
                  <a:pt x="149" y="231"/>
                  <a:pt x="156" y="253"/>
                  <a:pt x="156" y="253"/>
                </a:cubicBezTo>
                <a:cubicBezTo>
                  <a:pt x="168" y="362"/>
                  <a:pt x="171" y="376"/>
                  <a:pt x="178" y="498"/>
                </a:cubicBezTo>
                <a:cubicBezTo>
                  <a:pt x="182" y="572"/>
                  <a:pt x="185" y="646"/>
                  <a:pt x="189" y="720"/>
                </a:cubicBezTo>
                <a:cubicBezTo>
                  <a:pt x="203" y="975"/>
                  <a:pt x="243" y="1355"/>
                  <a:pt x="545" y="1431"/>
                </a:cubicBezTo>
                <a:cubicBezTo>
                  <a:pt x="632" y="1489"/>
                  <a:pt x="517" y="1418"/>
                  <a:pt x="623" y="1464"/>
                </a:cubicBezTo>
                <a:cubicBezTo>
                  <a:pt x="725" y="1508"/>
                  <a:pt x="568" y="1470"/>
                  <a:pt x="712" y="1498"/>
                </a:cubicBezTo>
                <a:cubicBezTo>
                  <a:pt x="767" y="1494"/>
                  <a:pt x="823" y="1493"/>
                  <a:pt x="878" y="1487"/>
                </a:cubicBezTo>
                <a:cubicBezTo>
                  <a:pt x="966" y="1477"/>
                  <a:pt x="1051" y="1336"/>
                  <a:pt x="1112" y="1275"/>
                </a:cubicBezTo>
                <a:cubicBezTo>
                  <a:pt x="1139" y="1195"/>
                  <a:pt x="1100" y="1294"/>
                  <a:pt x="1156" y="1209"/>
                </a:cubicBezTo>
                <a:cubicBezTo>
                  <a:pt x="1163" y="1199"/>
                  <a:pt x="1162" y="1186"/>
                  <a:pt x="1167" y="1175"/>
                </a:cubicBezTo>
                <a:cubicBezTo>
                  <a:pt x="1183" y="1142"/>
                  <a:pt x="1202" y="1107"/>
                  <a:pt x="1223" y="1076"/>
                </a:cubicBezTo>
                <a:cubicBezTo>
                  <a:pt x="1227" y="1065"/>
                  <a:pt x="1229" y="1053"/>
                  <a:pt x="1234" y="1042"/>
                </a:cubicBezTo>
                <a:cubicBezTo>
                  <a:pt x="1240" y="1027"/>
                  <a:pt x="1251" y="1014"/>
                  <a:pt x="1256" y="998"/>
                </a:cubicBezTo>
                <a:cubicBezTo>
                  <a:pt x="1280" y="924"/>
                  <a:pt x="1299" y="827"/>
                  <a:pt x="1312" y="753"/>
                </a:cubicBezTo>
                <a:cubicBezTo>
                  <a:pt x="1320" y="709"/>
                  <a:pt x="1334" y="620"/>
                  <a:pt x="1334" y="620"/>
                </a:cubicBezTo>
                <a:cubicBezTo>
                  <a:pt x="1340" y="469"/>
                  <a:pt x="1333" y="311"/>
                  <a:pt x="1378" y="164"/>
                </a:cubicBezTo>
                <a:cubicBezTo>
                  <a:pt x="1381" y="156"/>
                  <a:pt x="1403" y="77"/>
                  <a:pt x="1423" y="64"/>
                </a:cubicBezTo>
                <a:cubicBezTo>
                  <a:pt x="1426" y="62"/>
                  <a:pt x="1554" y="0"/>
                  <a:pt x="1512" y="42"/>
                </a:cubicBezTo>
              </a:path>
            </a:pathLst>
          </a:custGeom>
          <a:noFill/>
          <a:ln w="38100" cap="flat" cmpd="sng">
            <a:solidFill>
              <a:schemeClr val="tx1"/>
            </a:solidFill>
            <a:prstDash val="solid"/>
            <a:round/>
            <a:headEnd type="none" w="sm" len="sm"/>
            <a:tailEnd type="none" w="sm" len="sm"/>
          </a:ln>
        </p:spPr>
        <p:txBody>
          <a:bodyPr wrap="none" anchor="ctr"/>
          <a:lstStyle/>
          <a:p>
            <a:pPr fontAlgn="base">
              <a:spcBef>
                <a:spcPct val="0"/>
              </a:spcBef>
              <a:spcAft>
                <a:spcPct val="0"/>
              </a:spcAft>
            </a:pPr>
            <a:endParaRPr lang="en-US">
              <a:solidFill>
                <a:prstClr val="black"/>
              </a:solidFill>
              <a:latin typeface="Arial" charset="0"/>
            </a:endParaRPr>
          </a:p>
        </p:txBody>
      </p:sp>
      <p:sp>
        <p:nvSpPr>
          <p:cNvPr id="4107" name="Text Box 33"/>
          <p:cNvSpPr txBox="1">
            <a:spLocks noChangeArrowheads="1"/>
          </p:cNvSpPr>
          <p:nvPr/>
        </p:nvSpPr>
        <p:spPr bwMode="auto">
          <a:xfrm>
            <a:off x="1219200" y="990601"/>
            <a:ext cx="6324600" cy="461665"/>
          </a:xfrm>
          <a:prstGeom prst="rect">
            <a:avLst/>
          </a:prstGeom>
          <a:noFill/>
          <a:ln w="12700">
            <a:noFill/>
            <a:miter lim="800000"/>
            <a:headEnd type="none" w="sm" len="sm"/>
            <a:tailEnd type="none" w="sm" len="sm"/>
          </a:ln>
        </p:spPr>
        <p:txBody>
          <a:bodyPr>
            <a:spAutoFit/>
          </a:bodyPr>
          <a:lstStyle/>
          <a:p>
            <a:pPr algn="ctr" eaLnBrk="0" fontAlgn="base" hangingPunct="0">
              <a:spcBef>
                <a:spcPct val="50000"/>
              </a:spcBef>
              <a:spcAft>
                <a:spcPct val="0"/>
              </a:spcAft>
            </a:pPr>
            <a:r>
              <a:rPr lang="en-US" sz="2400" b="1">
                <a:solidFill>
                  <a:srgbClr val="000000"/>
                </a:solidFill>
              </a:rPr>
              <a:t>Reddish or Blackish Bag Problem</a:t>
            </a:r>
            <a:endParaRPr lang="en-US" sz="2400">
              <a:solidFill>
                <a:srgbClr val="000000"/>
              </a:solidFill>
              <a:latin typeface="Times New Roman" pitchFamily="18" charset="0"/>
            </a:endParaRPr>
          </a:p>
        </p:txBody>
      </p:sp>
      <p:pic>
        <p:nvPicPr>
          <p:cNvPr id="4108" name="Picture 34"/>
          <p:cNvPicPr>
            <a:picLocks noChangeAspect="1" noChangeArrowheads="1"/>
          </p:cNvPicPr>
          <p:nvPr/>
        </p:nvPicPr>
        <p:blipFill>
          <a:blip r:embed="rId3" cstate="print"/>
          <a:srcRect/>
          <a:stretch>
            <a:fillRect/>
          </a:stretch>
        </p:blipFill>
        <p:spPr bwMode="auto">
          <a:xfrm>
            <a:off x="6781802" y="304800"/>
            <a:ext cx="574675" cy="609600"/>
          </a:xfrm>
          <a:prstGeom prst="rect">
            <a:avLst/>
          </a:prstGeom>
          <a:noFill/>
          <a:ln w="12700">
            <a:noFill/>
            <a:miter lim="800000"/>
            <a:headEnd type="none" w="sm" len="sm"/>
            <a:tailEnd type="none" w="sm" len="sm"/>
          </a:ln>
        </p:spPr>
      </p:pic>
      <p:pic>
        <p:nvPicPr>
          <p:cNvPr id="4109" name="Picture 35"/>
          <p:cNvPicPr>
            <a:picLocks noChangeAspect="1" noChangeArrowheads="1"/>
          </p:cNvPicPr>
          <p:nvPr/>
        </p:nvPicPr>
        <p:blipFill>
          <a:blip r:embed="rId7" cstate="print"/>
          <a:srcRect/>
          <a:stretch>
            <a:fillRect/>
          </a:stretch>
        </p:blipFill>
        <p:spPr bwMode="auto">
          <a:xfrm>
            <a:off x="2133601" y="3124201"/>
            <a:ext cx="371475" cy="371475"/>
          </a:xfrm>
          <a:prstGeom prst="rect">
            <a:avLst/>
          </a:prstGeom>
          <a:noFill/>
          <a:ln w="12700">
            <a:noFill/>
            <a:miter lim="800000"/>
            <a:headEnd type="none" w="sm" len="sm"/>
            <a:tailEnd type="none" w="sm" len="sm"/>
          </a:ln>
        </p:spPr>
      </p:pic>
      <p:pic>
        <p:nvPicPr>
          <p:cNvPr id="4110" name="Picture 42"/>
          <p:cNvPicPr>
            <a:picLocks noChangeAspect="1" noChangeArrowheads="1"/>
          </p:cNvPicPr>
          <p:nvPr/>
        </p:nvPicPr>
        <p:blipFill>
          <a:blip r:embed="rId8" cstate="print"/>
          <a:srcRect/>
          <a:stretch>
            <a:fillRect/>
          </a:stretch>
        </p:blipFill>
        <p:spPr bwMode="auto">
          <a:xfrm>
            <a:off x="2590802" y="2667001"/>
            <a:ext cx="371475" cy="371475"/>
          </a:xfrm>
          <a:prstGeom prst="rect">
            <a:avLst/>
          </a:prstGeom>
          <a:noFill/>
          <a:ln w="12700">
            <a:noFill/>
            <a:miter lim="800000"/>
            <a:headEnd type="none" w="sm" len="sm"/>
            <a:tailEnd type="none" w="sm" len="sm"/>
          </a:ln>
        </p:spPr>
      </p:pic>
      <p:pic>
        <p:nvPicPr>
          <p:cNvPr id="4111" name="Picture 43"/>
          <p:cNvPicPr>
            <a:picLocks noChangeAspect="1" noChangeArrowheads="1"/>
          </p:cNvPicPr>
          <p:nvPr/>
        </p:nvPicPr>
        <p:blipFill>
          <a:blip r:embed="rId9" cstate="print"/>
          <a:srcRect/>
          <a:stretch>
            <a:fillRect/>
          </a:stretch>
        </p:blipFill>
        <p:spPr bwMode="auto">
          <a:xfrm>
            <a:off x="2133601" y="2667001"/>
            <a:ext cx="371475" cy="371475"/>
          </a:xfrm>
          <a:prstGeom prst="rect">
            <a:avLst/>
          </a:prstGeom>
          <a:noFill/>
          <a:ln w="12700">
            <a:noFill/>
            <a:miter lim="800000"/>
            <a:headEnd type="none" w="sm" len="sm"/>
            <a:tailEnd type="none" w="sm" len="sm"/>
          </a:ln>
        </p:spPr>
      </p:pic>
      <p:pic>
        <p:nvPicPr>
          <p:cNvPr id="4112" name="Picture 44"/>
          <p:cNvPicPr>
            <a:picLocks noChangeAspect="1" noChangeArrowheads="1"/>
          </p:cNvPicPr>
          <p:nvPr/>
        </p:nvPicPr>
        <p:blipFill>
          <a:blip r:embed="rId10" cstate="print"/>
          <a:srcRect/>
          <a:stretch>
            <a:fillRect/>
          </a:stretch>
        </p:blipFill>
        <p:spPr bwMode="auto">
          <a:xfrm>
            <a:off x="1676402" y="2667001"/>
            <a:ext cx="371475" cy="371475"/>
          </a:xfrm>
          <a:prstGeom prst="rect">
            <a:avLst/>
          </a:prstGeom>
          <a:noFill/>
          <a:ln w="12700">
            <a:noFill/>
            <a:miter lim="800000"/>
            <a:headEnd type="none" w="sm" len="sm"/>
            <a:tailEnd type="none" w="sm" len="sm"/>
          </a:ln>
        </p:spPr>
      </p:pic>
      <p:pic>
        <p:nvPicPr>
          <p:cNvPr id="4113" name="Picture 45"/>
          <p:cNvPicPr>
            <a:picLocks noChangeAspect="1" noChangeArrowheads="1"/>
          </p:cNvPicPr>
          <p:nvPr/>
        </p:nvPicPr>
        <p:blipFill>
          <a:blip r:embed="rId11" cstate="print"/>
          <a:srcRect/>
          <a:stretch>
            <a:fillRect/>
          </a:stretch>
        </p:blipFill>
        <p:spPr bwMode="auto">
          <a:xfrm>
            <a:off x="2590802" y="1752601"/>
            <a:ext cx="371475" cy="373063"/>
          </a:xfrm>
          <a:prstGeom prst="rect">
            <a:avLst/>
          </a:prstGeom>
          <a:noFill/>
          <a:ln w="12700">
            <a:noFill/>
            <a:miter lim="800000"/>
            <a:headEnd type="none" w="sm" len="sm"/>
            <a:tailEnd type="none" w="sm" len="sm"/>
          </a:ln>
        </p:spPr>
      </p:pic>
      <p:pic>
        <p:nvPicPr>
          <p:cNvPr id="4114" name="Picture 46"/>
          <p:cNvPicPr>
            <a:picLocks noChangeAspect="1" noChangeArrowheads="1"/>
          </p:cNvPicPr>
          <p:nvPr/>
        </p:nvPicPr>
        <p:blipFill>
          <a:blip r:embed="rId12" cstate="print"/>
          <a:srcRect/>
          <a:stretch>
            <a:fillRect/>
          </a:stretch>
        </p:blipFill>
        <p:spPr bwMode="auto">
          <a:xfrm>
            <a:off x="2133601" y="2209800"/>
            <a:ext cx="371475" cy="369888"/>
          </a:xfrm>
          <a:prstGeom prst="rect">
            <a:avLst/>
          </a:prstGeom>
          <a:noFill/>
          <a:ln w="12700">
            <a:noFill/>
            <a:miter lim="800000"/>
            <a:headEnd type="none" w="sm" len="sm"/>
            <a:tailEnd type="none" w="sm" len="sm"/>
          </a:ln>
        </p:spPr>
      </p:pic>
      <p:pic>
        <p:nvPicPr>
          <p:cNvPr id="4115" name="Picture 47"/>
          <p:cNvPicPr>
            <a:picLocks noChangeAspect="1" noChangeArrowheads="1"/>
          </p:cNvPicPr>
          <p:nvPr/>
        </p:nvPicPr>
        <p:blipFill>
          <a:blip r:embed="rId13" cstate="print"/>
          <a:srcRect/>
          <a:stretch>
            <a:fillRect/>
          </a:stretch>
        </p:blipFill>
        <p:spPr bwMode="auto">
          <a:xfrm>
            <a:off x="1676402" y="2209800"/>
            <a:ext cx="371475" cy="369888"/>
          </a:xfrm>
          <a:prstGeom prst="rect">
            <a:avLst/>
          </a:prstGeom>
          <a:noFill/>
          <a:ln w="12700">
            <a:noFill/>
            <a:miter lim="800000"/>
            <a:headEnd type="none" w="sm" len="sm"/>
            <a:tailEnd type="none" w="sm" len="sm"/>
          </a:ln>
        </p:spPr>
      </p:pic>
      <p:pic>
        <p:nvPicPr>
          <p:cNvPr id="4116" name="Picture 48"/>
          <p:cNvPicPr>
            <a:picLocks noChangeAspect="1" noChangeArrowheads="1"/>
          </p:cNvPicPr>
          <p:nvPr/>
        </p:nvPicPr>
        <p:blipFill>
          <a:blip r:embed="rId14" cstate="print"/>
          <a:srcRect/>
          <a:stretch>
            <a:fillRect/>
          </a:stretch>
        </p:blipFill>
        <p:spPr bwMode="auto">
          <a:xfrm>
            <a:off x="2590802" y="3124201"/>
            <a:ext cx="371475" cy="371475"/>
          </a:xfrm>
          <a:prstGeom prst="rect">
            <a:avLst/>
          </a:prstGeom>
          <a:noFill/>
          <a:ln w="12700">
            <a:noFill/>
            <a:miter lim="800000"/>
            <a:headEnd type="none" w="sm" len="sm"/>
            <a:tailEnd type="none" w="sm" len="sm"/>
          </a:ln>
        </p:spPr>
      </p:pic>
      <p:pic>
        <p:nvPicPr>
          <p:cNvPr id="4117" name="Picture 49"/>
          <p:cNvPicPr>
            <a:picLocks noChangeAspect="1" noChangeArrowheads="1"/>
          </p:cNvPicPr>
          <p:nvPr/>
        </p:nvPicPr>
        <p:blipFill>
          <a:blip r:embed="rId15" cstate="print"/>
          <a:srcRect/>
          <a:stretch>
            <a:fillRect/>
          </a:stretch>
        </p:blipFill>
        <p:spPr bwMode="auto">
          <a:xfrm>
            <a:off x="2133601" y="1752601"/>
            <a:ext cx="371475" cy="373063"/>
          </a:xfrm>
          <a:prstGeom prst="rect">
            <a:avLst/>
          </a:prstGeom>
          <a:noFill/>
          <a:ln w="12700">
            <a:noFill/>
            <a:miter lim="800000"/>
            <a:headEnd type="none" w="sm" len="sm"/>
            <a:tailEnd type="none" w="sm" len="sm"/>
          </a:ln>
        </p:spPr>
      </p:pic>
      <p:pic>
        <p:nvPicPr>
          <p:cNvPr id="4118" name="Picture 50"/>
          <p:cNvPicPr>
            <a:picLocks noChangeAspect="1" noChangeArrowheads="1"/>
          </p:cNvPicPr>
          <p:nvPr/>
        </p:nvPicPr>
        <p:blipFill>
          <a:blip r:embed="rId16" cstate="print"/>
          <a:srcRect/>
          <a:stretch>
            <a:fillRect/>
          </a:stretch>
        </p:blipFill>
        <p:spPr bwMode="auto">
          <a:xfrm>
            <a:off x="6019802" y="3124201"/>
            <a:ext cx="371475" cy="371475"/>
          </a:xfrm>
          <a:prstGeom prst="rect">
            <a:avLst/>
          </a:prstGeom>
          <a:noFill/>
          <a:ln w="12700">
            <a:noFill/>
            <a:miter lim="800000"/>
            <a:headEnd type="none" w="sm" len="sm"/>
            <a:tailEnd type="none" w="sm" len="sm"/>
          </a:ln>
        </p:spPr>
      </p:pic>
      <p:pic>
        <p:nvPicPr>
          <p:cNvPr id="4119" name="Picture 51"/>
          <p:cNvPicPr>
            <a:picLocks noChangeAspect="1" noChangeArrowheads="1"/>
          </p:cNvPicPr>
          <p:nvPr/>
        </p:nvPicPr>
        <p:blipFill>
          <a:blip r:embed="rId17" cstate="print"/>
          <a:srcRect/>
          <a:stretch>
            <a:fillRect/>
          </a:stretch>
        </p:blipFill>
        <p:spPr bwMode="auto">
          <a:xfrm>
            <a:off x="7010402" y="2667001"/>
            <a:ext cx="371475" cy="371475"/>
          </a:xfrm>
          <a:prstGeom prst="rect">
            <a:avLst/>
          </a:prstGeom>
          <a:noFill/>
          <a:ln w="12700">
            <a:noFill/>
            <a:miter lim="800000"/>
            <a:headEnd type="none" w="sm" len="sm"/>
            <a:tailEnd type="none" w="sm" len="sm"/>
          </a:ln>
        </p:spPr>
      </p:pic>
      <p:pic>
        <p:nvPicPr>
          <p:cNvPr id="4120" name="Picture 52"/>
          <p:cNvPicPr>
            <a:picLocks noChangeAspect="1" noChangeArrowheads="1"/>
          </p:cNvPicPr>
          <p:nvPr/>
        </p:nvPicPr>
        <p:blipFill>
          <a:blip r:embed="rId18" cstate="print"/>
          <a:srcRect/>
          <a:stretch>
            <a:fillRect/>
          </a:stretch>
        </p:blipFill>
        <p:spPr bwMode="auto">
          <a:xfrm>
            <a:off x="6553202" y="2667001"/>
            <a:ext cx="371475" cy="371475"/>
          </a:xfrm>
          <a:prstGeom prst="rect">
            <a:avLst/>
          </a:prstGeom>
          <a:noFill/>
          <a:ln w="12700">
            <a:noFill/>
            <a:miter lim="800000"/>
            <a:headEnd type="none" w="sm" len="sm"/>
            <a:tailEnd type="none" w="sm" len="sm"/>
          </a:ln>
        </p:spPr>
      </p:pic>
      <p:pic>
        <p:nvPicPr>
          <p:cNvPr id="4121" name="Picture 53"/>
          <p:cNvPicPr>
            <a:picLocks noChangeAspect="1" noChangeArrowheads="1"/>
          </p:cNvPicPr>
          <p:nvPr/>
        </p:nvPicPr>
        <p:blipFill>
          <a:blip r:embed="rId19" cstate="print"/>
          <a:srcRect/>
          <a:stretch>
            <a:fillRect/>
          </a:stretch>
        </p:blipFill>
        <p:spPr bwMode="auto">
          <a:xfrm>
            <a:off x="1676402" y="1736726"/>
            <a:ext cx="371475" cy="371475"/>
          </a:xfrm>
          <a:prstGeom prst="rect">
            <a:avLst/>
          </a:prstGeom>
          <a:noFill/>
          <a:ln w="12700">
            <a:noFill/>
            <a:miter lim="800000"/>
            <a:headEnd type="none" w="sm" len="sm"/>
            <a:tailEnd type="none" w="sm" len="sm"/>
          </a:ln>
        </p:spPr>
      </p:pic>
      <p:pic>
        <p:nvPicPr>
          <p:cNvPr id="4122" name="Picture 54"/>
          <p:cNvPicPr>
            <a:picLocks noChangeAspect="1" noChangeArrowheads="1"/>
          </p:cNvPicPr>
          <p:nvPr/>
        </p:nvPicPr>
        <p:blipFill>
          <a:blip r:embed="rId20" cstate="print"/>
          <a:srcRect/>
          <a:stretch>
            <a:fillRect/>
          </a:stretch>
        </p:blipFill>
        <p:spPr bwMode="auto">
          <a:xfrm>
            <a:off x="2590802" y="2209800"/>
            <a:ext cx="371475" cy="369888"/>
          </a:xfrm>
          <a:prstGeom prst="rect">
            <a:avLst/>
          </a:prstGeom>
          <a:noFill/>
          <a:ln w="12700">
            <a:noFill/>
            <a:miter lim="800000"/>
            <a:headEnd type="none" w="sm" len="sm"/>
            <a:tailEnd type="none" w="sm" len="sm"/>
          </a:ln>
        </p:spPr>
      </p:pic>
      <p:pic>
        <p:nvPicPr>
          <p:cNvPr id="4123" name="Picture 55"/>
          <p:cNvPicPr>
            <a:picLocks noChangeAspect="1" noChangeArrowheads="1"/>
          </p:cNvPicPr>
          <p:nvPr/>
        </p:nvPicPr>
        <p:blipFill>
          <a:blip r:embed="rId21" cstate="print"/>
          <a:srcRect/>
          <a:stretch>
            <a:fillRect/>
          </a:stretch>
        </p:blipFill>
        <p:spPr bwMode="auto">
          <a:xfrm>
            <a:off x="1676402" y="3124201"/>
            <a:ext cx="371475" cy="371475"/>
          </a:xfrm>
          <a:prstGeom prst="rect">
            <a:avLst/>
          </a:prstGeom>
          <a:noFill/>
          <a:ln w="12700">
            <a:noFill/>
            <a:miter lim="800000"/>
            <a:headEnd type="none" w="sm" len="sm"/>
            <a:tailEnd type="none" w="sm" len="sm"/>
          </a:ln>
        </p:spPr>
      </p:pic>
      <p:pic>
        <p:nvPicPr>
          <p:cNvPr id="4124" name="Picture 56"/>
          <p:cNvPicPr>
            <a:picLocks noChangeAspect="1" noChangeArrowheads="1"/>
          </p:cNvPicPr>
          <p:nvPr/>
        </p:nvPicPr>
        <p:blipFill>
          <a:blip r:embed="rId22" cstate="print"/>
          <a:srcRect/>
          <a:stretch>
            <a:fillRect/>
          </a:stretch>
        </p:blipFill>
        <p:spPr bwMode="auto">
          <a:xfrm>
            <a:off x="6019802" y="2667001"/>
            <a:ext cx="371475" cy="371475"/>
          </a:xfrm>
          <a:prstGeom prst="rect">
            <a:avLst/>
          </a:prstGeom>
          <a:noFill/>
          <a:ln w="12700">
            <a:noFill/>
            <a:miter lim="800000"/>
            <a:headEnd type="none" w="sm" len="sm"/>
            <a:tailEnd type="none" w="sm" len="sm"/>
          </a:ln>
        </p:spPr>
      </p:pic>
      <p:pic>
        <p:nvPicPr>
          <p:cNvPr id="4125" name="Picture 57"/>
          <p:cNvPicPr>
            <a:picLocks noChangeAspect="1" noChangeArrowheads="1"/>
          </p:cNvPicPr>
          <p:nvPr/>
        </p:nvPicPr>
        <p:blipFill>
          <a:blip r:embed="rId23" cstate="print"/>
          <a:srcRect/>
          <a:stretch>
            <a:fillRect/>
          </a:stretch>
        </p:blipFill>
        <p:spPr bwMode="auto">
          <a:xfrm>
            <a:off x="6553202" y="2209800"/>
            <a:ext cx="371475" cy="369888"/>
          </a:xfrm>
          <a:prstGeom prst="rect">
            <a:avLst/>
          </a:prstGeom>
          <a:noFill/>
          <a:ln w="12700">
            <a:noFill/>
            <a:miter lim="800000"/>
            <a:headEnd type="none" w="sm" len="sm"/>
            <a:tailEnd type="none" w="sm" len="sm"/>
          </a:ln>
        </p:spPr>
      </p:pic>
      <p:pic>
        <p:nvPicPr>
          <p:cNvPr id="4126" name="Picture 58"/>
          <p:cNvPicPr>
            <a:picLocks noChangeAspect="1" noChangeArrowheads="1"/>
          </p:cNvPicPr>
          <p:nvPr/>
        </p:nvPicPr>
        <p:blipFill>
          <a:blip r:embed="rId24" cstate="print"/>
          <a:srcRect/>
          <a:stretch>
            <a:fillRect/>
          </a:stretch>
        </p:blipFill>
        <p:spPr bwMode="auto">
          <a:xfrm>
            <a:off x="6019802" y="2209800"/>
            <a:ext cx="371475" cy="369888"/>
          </a:xfrm>
          <a:prstGeom prst="rect">
            <a:avLst/>
          </a:prstGeom>
          <a:noFill/>
          <a:ln w="12700">
            <a:noFill/>
            <a:miter lim="800000"/>
            <a:headEnd type="none" w="sm" len="sm"/>
            <a:tailEnd type="none" w="sm" len="sm"/>
          </a:ln>
        </p:spPr>
      </p:pic>
      <p:pic>
        <p:nvPicPr>
          <p:cNvPr id="4127" name="Picture 59"/>
          <p:cNvPicPr>
            <a:picLocks noChangeAspect="1" noChangeArrowheads="1"/>
          </p:cNvPicPr>
          <p:nvPr/>
        </p:nvPicPr>
        <p:blipFill>
          <a:blip r:embed="rId25" cstate="print"/>
          <a:srcRect/>
          <a:stretch>
            <a:fillRect/>
          </a:stretch>
        </p:blipFill>
        <p:spPr bwMode="auto">
          <a:xfrm>
            <a:off x="7010402" y="1752601"/>
            <a:ext cx="371475" cy="373063"/>
          </a:xfrm>
          <a:prstGeom prst="rect">
            <a:avLst/>
          </a:prstGeom>
          <a:noFill/>
          <a:ln w="12700">
            <a:noFill/>
            <a:miter lim="800000"/>
            <a:headEnd type="none" w="sm" len="sm"/>
            <a:tailEnd type="none" w="sm" len="sm"/>
          </a:ln>
        </p:spPr>
      </p:pic>
      <p:pic>
        <p:nvPicPr>
          <p:cNvPr id="4128" name="Picture 60"/>
          <p:cNvPicPr>
            <a:picLocks noChangeAspect="1" noChangeArrowheads="1"/>
          </p:cNvPicPr>
          <p:nvPr/>
        </p:nvPicPr>
        <p:blipFill>
          <a:blip r:embed="rId26" cstate="print"/>
          <a:srcRect/>
          <a:stretch>
            <a:fillRect/>
          </a:stretch>
        </p:blipFill>
        <p:spPr bwMode="auto">
          <a:xfrm>
            <a:off x="7010402" y="3124201"/>
            <a:ext cx="371475" cy="371475"/>
          </a:xfrm>
          <a:prstGeom prst="rect">
            <a:avLst/>
          </a:prstGeom>
          <a:noFill/>
          <a:ln w="12700">
            <a:noFill/>
            <a:miter lim="800000"/>
            <a:headEnd type="none" w="sm" len="sm"/>
            <a:tailEnd type="none" w="sm" len="sm"/>
          </a:ln>
        </p:spPr>
      </p:pic>
      <p:pic>
        <p:nvPicPr>
          <p:cNvPr id="4129" name="Picture 61"/>
          <p:cNvPicPr>
            <a:picLocks noChangeAspect="1" noChangeArrowheads="1"/>
          </p:cNvPicPr>
          <p:nvPr/>
        </p:nvPicPr>
        <p:blipFill>
          <a:blip r:embed="rId27" cstate="print"/>
          <a:srcRect/>
          <a:stretch>
            <a:fillRect/>
          </a:stretch>
        </p:blipFill>
        <p:spPr bwMode="auto">
          <a:xfrm>
            <a:off x="6019802" y="1752601"/>
            <a:ext cx="371475" cy="373063"/>
          </a:xfrm>
          <a:prstGeom prst="rect">
            <a:avLst/>
          </a:prstGeom>
          <a:noFill/>
          <a:ln w="12700">
            <a:noFill/>
            <a:miter lim="800000"/>
            <a:headEnd type="none" w="sm" len="sm"/>
            <a:tailEnd type="none" w="sm" len="sm"/>
          </a:ln>
        </p:spPr>
      </p:pic>
      <p:pic>
        <p:nvPicPr>
          <p:cNvPr id="4130" name="Picture 62"/>
          <p:cNvPicPr>
            <a:picLocks noChangeAspect="1" noChangeArrowheads="1"/>
          </p:cNvPicPr>
          <p:nvPr/>
        </p:nvPicPr>
        <p:blipFill>
          <a:blip r:embed="rId28" cstate="print"/>
          <a:srcRect/>
          <a:stretch>
            <a:fillRect/>
          </a:stretch>
        </p:blipFill>
        <p:spPr bwMode="auto">
          <a:xfrm>
            <a:off x="6553202" y="1752601"/>
            <a:ext cx="371475" cy="373063"/>
          </a:xfrm>
          <a:prstGeom prst="rect">
            <a:avLst/>
          </a:prstGeom>
          <a:noFill/>
          <a:ln w="12700">
            <a:noFill/>
            <a:miter lim="800000"/>
            <a:headEnd type="none" w="sm" len="sm"/>
            <a:tailEnd type="none" w="sm" len="sm"/>
          </a:ln>
        </p:spPr>
      </p:pic>
      <p:pic>
        <p:nvPicPr>
          <p:cNvPr id="4131" name="Picture 63"/>
          <p:cNvPicPr>
            <a:picLocks noChangeAspect="1" noChangeArrowheads="1"/>
          </p:cNvPicPr>
          <p:nvPr/>
        </p:nvPicPr>
        <p:blipFill>
          <a:blip r:embed="rId29" cstate="print"/>
          <a:srcRect/>
          <a:stretch>
            <a:fillRect/>
          </a:stretch>
        </p:blipFill>
        <p:spPr bwMode="auto">
          <a:xfrm>
            <a:off x="6553202" y="3124201"/>
            <a:ext cx="371475" cy="371475"/>
          </a:xfrm>
          <a:prstGeom prst="rect">
            <a:avLst/>
          </a:prstGeom>
          <a:noFill/>
          <a:ln w="12700">
            <a:noFill/>
            <a:miter lim="800000"/>
            <a:headEnd type="none" w="sm" len="sm"/>
            <a:tailEnd type="none" w="sm" len="sm"/>
          </a:ln>
        </p:spPr>
      </p:pic>
      <p:pic>
        <p:nvPicPr>
          <p:cNvPr id="4132" name="Picture 64"/>
          <p:cNvPicPr>
            <a:picLocks noChangeAspect="1" noChangeArrowheads="1"/>
          </p:cNvPicPr>
          <p:nvPr/>
        </p:nvPicPr>
        <p:blipFill>
          <a:blip r:embed="rId30" cstate="print"/>
          <a:srcRect/>
          <a:stretch>
            <a:fillRect/>
          </a:stretch>
        </p:blipFill>
        <p:spPr bwMode="auto">
          <a:xfrm>
            <a:off x="7010402" y="2209800"/>
            <a:ext cx="371475" cy="369888"/>
          </a:xfrm>
          <a:prstGeom prst="rect">
            <a:avLst/>
          </a:prstGeom>
          <a:noFill/>
          <a:ln w="12700">
            <a:noFill/>
            <a:miter lim="800000"/>
            <a:headEnd type="none" w="sm" len="sm"/>
            <a:tailEnd type="none" w="sm" len="sm"/>
          </a:ln>
        </p:spPr>
      </p:pic>
      <p:sp>
        <p:nvSpPr>
          <p:cNvPr id="4133" name="Text Box 65"/>
          <p:cNvSpPr txBox="1">
            <a:spLocks noChangeArrowheads="1"/>
          </p:cNvSpPr>
          <p:nvPr/>
        </p:nvSpPr>
        <p:spPr bwMode="auto">
          <a:xfrm>
            <a:off x="1905000" y="1296989"/>
            <a:ext cx="762000" cy="461665"/>
          </a:xfrm>
          <a:prstGeom prst="rect">
            <a:avLst/>
          </a:prstGeom>
          <a:noFill/>
          <a:ln w="12700">
            <a:noFill/>
            <a:miter lim="800000"/>
            <a:headEnd type="none" w="sm" len="sm"/>
            <a:tailEnd type="none" w="sm" len="sm"/>
          </a:ln>
        </p:spPr>
        <p:txBody>
          <a:bodyPr>
            <a:spAutoFit/>
          </a:bodyPr>
          <a:lstStyle/>
          <a:p>
            <a:pPr algn="ctr" eaLnBrk="0" fontAlgn="base" hangingPunct="0">
              <a:spcBef>
                <a:spcPct val="50000"/>
              </a:spcBef>
              <a:spcAft>
                <a:spcPct val="0"/>
              </a:spcAft>
            </a:pPr>
            <a:r>
              <a:rPr lang="en-US" sz="2400" b="1">
                <a:solidFill>
                  <a:srgbClr val="000000"/>
                </a:solidFill>
                <a:latin typeface="Times New Roman" pitchFamily="18" charset="0"/>
              </a:rPr>
              <a:t>1/2</a:t>
            </a:r>
            <a:endParaRPr lang="en-US" sz="2400">
              <a:solidFill>
                <a:srgbClr val="000000"/>
              </a:solidFill>
              <a:latin typeface="Times New Roman" pitchFamily="18" charset="0"/>
            </a:endParaRPr>
          </a:p>
        </p:txBody>
      </p:sp>
      <p:sp>
        <p:nvSpPr>
          <p:cNvPr id="4134" name="Text Box 67"/>
          <p:cNvSpPr txBox="1">
            <a:spLocks noChangeArrowheads="1"/>
          </p:cNvSpPr>
          <p:nvPr/>
        </p:nvSpPr>
        <p:spPr bwMode="auto">
          <a:xfrm>
            <a:off x="6324600" y="1296989"/>
            <a:ext cx="838200" cy="461665"/>
          </a:xfrm>
          <a:prstGeom prst="rect">
            <a:avLst/>
          </a:prstGeom>
          <a:noFill/>
          <a:ln w="12700">
            <a:noFill/>
            <a:miter lim="800000"/>
            <a:headEnd type="none" w="sm" len="sm"/>
            <a:tailEnd type="none" w="sm" len="sm"/>
          </a:ln>
        </p:spPr>
        <p:txBody>
          <a:bodyPr>
            <a:spAutoFit/>
          </a:bodyPr>
          <a:lstStyle/>
          <a:p>
            <a:pPr algn="ctr" eaLnBrk="0" fontAlgn="base" hangingPunct="0">
              <a:spcBef>
                <a:spcPct val="50000"/>
              </a:spcBef>
              <a:spcAft>
                <a:spcPct val="0"/>
              </a:spcAft>
            </a:pPr>
            <a:r>
              <a:rPr lang="en-US" sz="2400" b="1">
                <a:solidFill>
                  <a:srgbClr val="000000"/>
                </a:solidFill>
                <a:latin typeface="Times New Roman" pitchFamily="18" charset="0"/>
              </a:rPr>
              <a:t>1/2</a:t>
            </a:r>
            <a:endParaRPr lang="en-US" sz="2400">
              <a:solidFill>
                <a:srgbClr val="00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PChart"/>
          <p:cNvGraphicFramePr>
            <a:graphicFrameLocks noChangeAspect="1"/>
          </p:cNvGraphicFramePr>
          <p:nvPr>
            <p:extLst>
              <p:ext uri="{D42A27DB-BD31-4B8C-83A1-F6EECF244321}">
                <p14:modId xmlns="" xmlns:p14="http://schemas.microsoft.com/office/powerpoint/2010/main" val="2306245677"/>
              </p:ext>
            </p:extLst>
          </p:nvPr>
        </p:nvGraphicFramePr>
        <p:xfrm>
          <a:off x="4508500" y="1600200"/>
          <a:ext cx="4572000" cy="5143500"/>
        </p:xfrm>
        <a:graphic>
          <a:graphicData uri="http://schemas.openxmlformats.org/presentationml/2006/ole">
            <p:oleObj spid="_x0000_s21518" name="Chart" r:id="rId5" imgW="4572000" imgH="5143500" progId="MSGraph.Chart.8">
              <p:embed followColorScheme="full"/>
            </p:oleObj>
          </a:graphicData>
        </a:graphic>
      </p:graphicFrame>
      <p:sp>
        <p:nvSpPr>
          <p:cNvPr id="2050" name="TPQuestion"/>
          <p:cNvSpPr>
            <a:spLocks noGrp="1"/>
          </p:cNvSpPr>
          <p:nvPr>
            <p:ph type="title"/>
          </p:nvPr>
        </p:nvSpPr>
        <p:spPr/>
        <p:txBody>
          <a:bodyPr>
            <a:normAutofit fontScale="90000"/>
          </a:bodyPr>
          <a:lstStyle/>
          <a:p>
            <a:pPr eaLnBrk="1" hangingPunct="1"/>
            <a:r>
              <a:rPr lang="en-US" dirty="0" smtClean="0">
                <a:latin typeface="Calibri" charset="0"/>
                <a:ea typeface="MS PGothic" charset="0"/>
              </a:rPr>
              <a:t>What is the likelihood that this is the REDDISH Bag?</a:t>
            </a:r>
            <a:endParaRPr lang="en-US" dirty="0">
              <a:latin typeface="Calibri" charset="0"/>
              <a:ea typeface="MS PGothic" charset="0"/>
            </a:endParaRPr>
          </a:p>
        </p:txBody>
      </p:sp>
      <p:sp>
        <p:nvSpPr>
          <p:cNvPr id="2051" name="TPAnswers"/>
          <p:cNvSpPr>
            <a:spLocks noGrp="1"/>
          </p:cNvSpPr>
          <p:nvPr>
            <p:ph idx="1"/>
            <p:custDataLst>
              <p:tags r:id="rId3"/>
            </p:custDataLst>
          </p:nvPr>
        </p:nvSpPr>
        <p:spPr>
          <a:xfrm>
            <a:off x="457200" y="1600201"/>
            <a:ext cx="4114800" cy="4525963"/>
          </a:xfrm>
        </p:spPr>
        <p:txBody>
          <a:bodyPr/>
          <a:lstStyle/>
          <a:p>
            <a:pPr marL="514350" indent="-514350" eaLnBrk="1" hangingPunct="1">
              <a:spcBef>
                <a:spcPct val="20000"/>
              </a:spcBef>
              <a:buFont typeface="Arial" charset="0"/>
              <a:buAutoNum type="alphaUcPeriod"/>
            </a:pPr>
            <a:r>
              <a:rPr lang="en-US" dirty="0" smtClean="0">
                <a:latin typeface="Calibri" charset="0"/>
                <a:ea typeface="MS PGothic" charset="0"/>
              </a:rPr>
              <a:t>Less than 50%</a:t>
            </a:r>
            <a:endParaRPr lang="en-US" dirty="0">
              <a:latin typeface="Calibri" charset="0"/>
              <a:ea typeface="MS PGothic" charset="0"/>
            </a:endParaRPr>
          </a:p>
          <a:p>
            <a:pPr marL="514350" indent="-514350" eaLnBrk="1" hangingPunct="1">
              <a:spcBef>
                <a:spcPct val="20000"/>
              </a:spcBef>
              <a:buFont typeface="Arial" charset="0"/>
              <a:buAutoNum type="alphaUcPeriod"/>
            </a:pPr>
            <a:r>
              <a:rPr lang="en-US" dirty="0" smtClean="0">
                <a:latin typeface="Calibri" charset="0"/>
                <a:ea typeface="MS PGothic" charset="0"/>
              </a:rPr>
              <a:t>50-60%</a:t>
            </a:r>
          </a:p>
          <a:p>
            <a:pPr marL="514350" indent="-514350" eaLnBrk="1" hangingPunct="1">
              <a:spcBef>
                <a:spcPct val="20000"/>
              </a:spcBef>
              <a:buFont typeface="Arial" charset="0"/>
              <a:buAutoNum type="alphaUcPeriod"/>
            </a:pPr>
            <a:r>
              <a:rPr lang="en-US" dirty="0" smtClean="0">
                <a:latin typeface="Calibri" charset="0"/>
                <a:ea typeface="MS PGothic" charset="0"/>
              </a:rPr>
              <a:t>60-70%</a:t>
            </a:r>
          </a:p>
          <a:p>
            <a:pPr marL="514350" indent="-514350" eaLnBrk="1" hangingPunct="1">
              <a:spcBef>
                <a:spcPct val="20000"/>
              </a:spcBef>
              <a:buFont typeface="Arial" charset="0"/>
              <a:buAutoNum type="alphaUcPeriod"/>
            </a:pPr>
            <a:r>
              <a:rPr lang="en-US" dirty="0" smtClean="0">
                <a:latin typeface="Calibri" charset="0"/>
                <a:ea typeface="MS PGothic" charset="0"/>
              </a:rPr>
              <a:t>70-80%</a:t>
            </a:r>
          </a:p>
          <a:p>
            <a:pPr marL="514350" indent="-514350" eaLnBrk="1" hangingPunct="1">
              <a:spcBef>
                <a:spcPct val="20000"/>
              </a:spcBef>
              <a:buFont typeface="Arial" charset="0"/>
              <a:buAutoNum type="alphaUcPeriod"/>
            </a:pPr>
            <a:r>
              <a:rPr lang="en-US" dirty="0" smtClean="0">
                <a:latin typeface="Calibri" charset="0"/>
                <a:ea typeface="MS PGothic" charset="0"/>
              </a:rPr>
              <a:t>80-90%</a:t>
            </a:r>
          </a:p>
          <a:p>
            <a:pPr marL="514350" indent="-514350" eaLnBrk="1" hangingPunct="1">
              <a:spcBef>
                <a:spcPct val="20000"/>
              </a:spcBef>
              <a:buFont typeface="Arial" charset="0"/>
              <a:buAutoNum type="alphaUcPeriod"/>
            </a:pPr>
            <a:r>
              <a:rPr lang="en-US" dirty="0" smtClean="0">
                <a:latin typeface="Calibri" charset="0"/>
                <a:ea typeface="MS PGothic" charset="0"/>
              </a:rPr>
              <a:t>90-95%</a:t>
            </a:r>
          </a:p>
          <a:p>
            <a:pPr marL="514350" indent="-514350" eaLnBrk="1" hangingPunct="1">
              <a:spcBef>
                <a:spcPct val="20000"/>
              </a:spcBef>
              <a:buFont typeface="Arial" charset="0"/>
              <a:buAutoNum type="alphaUcPeriod"/>
            </a:pPr>
            <a:r>
              <a:rPr lang="en-US" dirty="0" smtClean="0">
                <a:latin typeface="Calibri" charset="0"/>
                <a:ea typeface="MS PGothic" charset="0"/>
              </a:rPr>
              <a:t>More than 95%</a:t>
            </a:r>
          </a:p>
        </p:txBody>
      </p:sp>
      <p:sp>
        <p:nvSpPr>
          <p:cNvPr id="2" name="TPStartPoll"/>
          <p:cNvSpPr/>
          <p:nvPr/>
        </p:nvSpPr>
        <p:spPr>
          <a:xfrm>
            <a:off x="0" y="0"/>
            <a:ext cx="12700" cy="12700"/>
          </a:xfrm>
          <a:prstGeom prst="rect">
            <a:avLst/>
          </a:prstGeom>
          <a:solidFill>
            <a:schemeClr val="accent1">
              <a:alpha val="0"/>
            </a:schemeClr>
          </a:solidFill>
          <a:ln w="19050" cap="flat" cmpd="sng" algn="ctr">
            <a:noFill/>
            <a:prstDash val="solid"/>
          </a:ln>
          <a:effectLst/>
          <a:extLst>
            <a:ext uri="{91240B29-F687-4F45-9708-019B960494DF}">
              <a14:hiddenLine xmlns="" xmlns:a14="http://schemas.microsoft.com/office/drawing/2010/main" w="1905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2"/>
    </p:custDataLst>
    <p:extLst>
      <p:ext uri="{BB962C8B-B14F-4D97-AF65-F5344CB8AC3E}">
        <p14:creationId xmlns="" xmlns:p14="http://schemas.microsoft.com/office/powerpoint/2010/main" val="413398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 grpId="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Categorization of Situations Where Outcomes are Unknown</a:t>
            </a:r>
            <a:endParaRPr lang="en-US" sz="4000" dirty="0"/>
          </a:p>
        </p:txBody>
      </p:sp>
      <p:sp>
        <p:nvSpPr>
          <p:cNvPr id="3" name="Content Placeholder 2"/>
          <p:cNvSpPr>
            <a:spLocks noGrp="1"/>
          </p:cNvSpPr>
          <p:nvPr>
            <p:ph sz="quarter" idx="1"/>
          </p:nvPr>
        </p:nvSpPr>
        <p:spPr>
          <a:xfrm>
            <a:off x="228600" y="4038600"/>
            <a:ext cx="8763000" cy="2667000"/>
          </a:xfrm>
        </p:spPr>
        <p:txBody>
          <a:bodyPr>
            <a:normAutofit lnSpcReduction="10000"/>
          </a:bodyPr>
          <a:lstStyle/>
          <a:p>
            <a:pPr lvl="1">
              <a:buFont typeface="Wingdings" pitchFamily="2" charset="2"/>
              <a:buChar char="§"/>
            </a:pPr>
            <a:r>
              <a:rPr lang="en-US" sz="2800" dirty="0" smtClean="0"/>
              <a:t>RISK – Las Vegas</a:t>
            </a:r>
          </a:p>
          <a:p>
            <a:pPr lvl="1">
              <a:buFont typeface="Wingdings" pitchFamily="2" charset="2"/>
              <a:buChar char="§"/>
            </a:pPr>
            <a:r>
              <a:rPr lang="en-US" sz="2800" dirty="0" smtClean="0"/>
              <a:t>UNCERTAINTY – World Series victor; weather; bin Laden in </a:t>
            </a:r>
            <a:r>
              <a:rPr lang="en-US" sz="2800" dirty="0" err="1" smtClean="0"/>
              <a:t>Abbotabad</a:t>
            </a:r>
            <a:r>
              <a:rPr lang="en-US" sz="2800" dirty="0" smtClean="0"/>
              <a:t>.</a:t>
            </a:r>
          </a:p>
          <a:p>
            <a:pPr lvl="1">
              <a:buFont typeface="Wingdings" pitchFamily="2" charset="2"/>
              <a:buChar char="§"/>
            </a:pPr>
            <a:r>
              <a:rPr lang="en-US" sz="2800" dirty="0" smtClean="0"/>
              <a:t>IGNORANCE – What will happen in Syria.  Financial catastrophes next decade.  Consequences of climate change.</a:t>
            </a:r>
          </a:p>
        </p:txBody>
      </p:sp>
      <p:graphicFrame>
        <p:nvGraphicFramePr>
          <p:cNvPr id="4" name="Table 3"/>
          <p:cNvGraphicFramePr>
            <a:graphicFrameLocks noGrp="1"/>
          </p:cNvGraphicFramePr>
          <p:nvPr/>
        </p:nvGraphicFramePr>
        <p:xfrm>
          <a:off x="914400" y="1752600"/>
          <a:ext cx="7543800" cy="2103120"/>
        </p:xfrm>
        <a:graphic>
          <a:graphicData uri="http://schemas.openxmlformats.org/drawingml/2006/table">
            <a:tbl>
              <a:tblPr firstRow="1" bandRow="1">
                <a:tableStyleId>{5C22544A-7EE6-4342-B048-85BDC9FD1C3A}</a:tableStyleId>
              </a:tblPr>
              <a:tblGrid>
                <a:gridCol w="1885950"/>
                <a:gridCol w="5657850"/>
              </a:tblGrid>
              <a:tr h="533400">
                <a:tc>
                  <a:txBody>
                    <a:bodyPr/>
                    <a:lstStyle/>
                    <a:p>
                      <a:endParaRPr lang="en-US" dirty="0"/>
                    </a:p>
                  </a:txBody>
                  <a:tcPr/>
                </a:tc>
                <a:tc>
                  <a:txBody>
                    <a:bodyPr/>
                    <a:lstStyle/>
                    <a:p>
                      <a:pPr algn="ctr"/>
                      <a:endParaRPr lang="en-US" dirty="0" smtClean="0">
                        <a:solidFill>
                          <a:schemeClr val="tx1"/>
                        </a:solidFill>
                      </a:endParaRPr>
                    </a:p>
                    <a:p>
                      <a:pPr algn="ctr"/>
                      <a:endParaRPr lang="en-US" dirty="0" smtClean="0">
                        <a:solidFill>
                          <a:schemeClr val="tx1"/>
                        </a:solidFill>
                      </a:endParaRPr>
                    </a:p>
                  </a:txBody>
                  <a:tcPr/>
                </a:tc>
              </a:tr>
              <a:tr h="731520">
                <a:tc rowSpan="2">
                  <a:txBody>
                    <a:bodyPr/>
                    <a:lstStyle/>
                    <a:p>
                      <a:endParaRPr lang="en-US" dirty="0"/>
                    </a:p>
                  </a:txBody>
                  <a:tcPr/>
                </a:tc>
                <a:tc>
                  <a:txBody>
                    <a:bodyPr/>
                    <a:lstStyle/>
                    <a:p>
                      <a:pPr algn="ctr"/>
                      <a:r>
                        <a:rPr lang="en-US" dirty="0" smtClean="0">
                          <a:solidFill>
                            <a:schemeClr val="tx1"/>
                          </a:solidFill>
                        </a:rPr>
                        <a:t>                 </a:t>
                      </a:r>
                    </a:p>
                  </a:txBody>
                  <a:tcPr/>
                </a:tc>
              </a:tr>
              <a:tr h="731520">
                <a:tc vMerge="1">
                  <a:txBody>
                    <a:bodyPr/>
                    <a:lstStyle/>
                    <a:p>
                      <a:endParaRPr lang="en-US" dirty="0"/>
                    </a:p>
                  </a:txBody>
                  <a:tcPr/>
                </a:tc>
                <a:tc>
                  <a:txBody>
                    <a:bodyPr/>
                    <a:lstStyle/>
                    <a:p>
                      <a:pPr algn="ctr"/>
                      <a:endParaRPr lang="en-US" dirty="0" smtClean="0">
                        <a:solidFill>
                          <a:schemeClr val="tx1"/>
                        </a:solidFill>
                      </a:endParaRPr>
                    </a:p>
                  </a:txBody>
                  <a:tcPr/>
                </a:tc>
              </a:tr>
            </a:tbl>
          </a:graphicData>
        </a:graphic>
      </p:graphicFrame>
      <p:sp>
        <p:nvSpPr>
          <p:cNvPr id="5" name="TextBox 4"/>
          <p:cNvSpPr txBox="1"/>
          <p:nvPr/>
        </p:nvSpPr>
        <p:spPr>
          <a:xfrm>
            <a:off x="2819400" y="2743200"/>
            <a:ext cx="1295400" cy="400110"/>
          </a:xfrm>
          <a:prstGeom prst="rect">
            <a:avLst/>
          </a:prstGeom>
          <a:noFill/>
        </p:spPr>
        <p:txBody>
          <a:bodyPr wrap="square" rtlCol="0">
            <a:spAutoFit/>
          </a:bodyPr>
          <a:lstStyle/>
          <a:p>
            <a:r>
              <a:rPr lang="en-US" sz="2000" b="1" dirty="0" smtClean="0"/>
              <a:t>Known</a:t>
            </a:r>
            <a:endParaRPr lang="en-US" sz="2000" b="1" dirty="0"/>
          </a:p>
        </p:txBody>
      </p:sp>
      <p:sp>
        <p:nvSpPr>
          <p:cNvPr id="6" name="TextBox 5"/>
          <p:cNvSpPr txBox="1"/>
          <p:nvPr/>
        </p:nvSpPr>
        <p:spPr>
          <a:xfrm>
            <a:off x="2819400" y="3276600"/>
            <a:ext cx="1219200" cy="400110"/>
          </a:xfrm>
          <a:prstGeom prst="rect">
            <a:avLst/>
          </a:prstGeom>
          <a:noFill/>
        </p:spPr>
        <p:txBody>
          <a:bodyPr wrap="square" rtlCol="0">
            <a:spAutoFit/>
          </a:bodyPr>
          <a:lstStyle/>
          <a:p>
            <a:r>
              <a:rPr lang="en-US" sz="2000" b="1" dirty="0" smtClean="0"/>
              <a:t>Unknown</a:t>
            </a:r>
          </a:p>
        </p:txBody>
      </p:sp>
      <p:sp>
        <p:nvSpPr>
          <p:cNvPr id="7" name="TextBox 6"/>
          <p:cNvSpPr txBox="1"/>
          <p:nvPr/>
        </p:nvSpPr>
        <p:spPr>
          <a:xfrm>
            <a:off x="4724400" y="2743200"/>
            <a:ext cx="609600" cy="400110"/>
          </a:xfrm>
          <a:prstGeom prst="rect">
            <a:avLst/>
          </a:prstGeom>
          <a:noFill/>
        </p:spPr>
        <p:txBody>
          <a:bodyPr wrap="square" rtlCol="0">
            <a:spAutoFit/>
          </a:bodyPr>
          <a:lstStyle/>
          <a:p>
            <a:r>
              <a:rPr lang="en-US" sz="2000" dirty="0" smtClean="0"/>
              <a:t>Risk</a:t>
            </a:r>
            <a:endParaRPr lang="en-US" sz="2000" dirty="0"/>
          </a:p>
        </p:txBody>
      </p:sp>
      <p:sp>
        <p:nvSpPr>
          <p:cNvPr id="8" name="TextBox 7"/>
          <p:cNvSpPr txBox="1"/>
          <p:nvPr/>
        </p:nvSpPr>
        <p:spPr>
          <a:xfrm>
            <a:off x="4724400" y="3276600"/>
            <a:ext cx="1371600" cy="400110"/>
          </a:xfrm>
          <a:prstGeom prst="rect">
            <a:avLst/>
          </a:prstGeom>
          <a:noFill/>
        </p:spPr>
        <p:txBody>
          <a:bodyPr wrap="square" rtlCol="0">
            <a:spAutoFit/>
          </a:bodyPr>
          <a:lstStyle/>
          <a:p>
            <a:r>
              <a:rPr lang="en-US" sz="2000" dirty="0" smtClean="0"/>
              <a:t>Uncertainty</a:t>
            </a:r>
            <a:endParaRPr lang="en-US" sz="2000" dirty="0"/>
          </a:p>
        </p:txBody>
      </p:sp>
      <p:sp>
        <p:nvSpPr>
          <p:cNvPr id="9" name="TextBox 8"/>
          <p:cNvSpPr txBox="1"/>
          <p:nvPr/>
        </p:nvSpPr>
        <p:spPr>
          <a:xfrm>
            <a:off x="6629400" y="2743200"/>
            <a:ext cx="1143000" cy="400110"/>
          </a:xfrm>
          <a:prstGeom prst="rect">
            <a:avLst/>
          </a:prstGeom>
          <a:noFill/>
        </p:spPr>
        <p:txBody>
          <a:bodyPr wrap="square" rtlCol="0">
            <a:spAutoFit/>
          </a:bodyPr>
          <a:lstStyle/>
          <a:p>
            <a:r>
              <a:rPr lang="en-US" sz="2000" dirty="0" smtClean="0"/>
              <a:t>NA</a:t>
            </a:r>
            <a:endParaRPr lang="en-US" sz="2000" dirty="0"/>
          </a:p>
        </p:txBody>
      </p:sp>
      <p:sp>
        <p:nvSpPr>
          <p:cNvPr id="10" name="TextBox 9"/>
          <p:cNvSpPr txBox="1"/>
          <p:nvPr/>
        </p:nvSpPr>
        <p:spPr>
          <a:xfrm>
            <a:off x="6629400" y="3276600"/>
            <a:ext cx="1219200" cy="400110"/>
          </a:xfrm>
          <a:prstGeom prst="rect">
            <a:avLst/>
          </a:prstGeom>
          <a:noFill/>
        </p:spPr>
        <p:txBody>
          <a:bodyPr wrap="square" rtlCol="0">
            <a:spAutoFit/>
          </a:bodyPr>
          <a:lstStyle/>
          <a:p>
            <a:r>
              <a:rPr lang="en-US" sz="2000" dirty="0" smtClean="0"/>
              <a:t>Ignorance</a:t>
            </a:r>
            <a:endParaRPr lang="en-US" sz="2000" dirty="0"/>
          </a:p>
        </p:txBody>
      </p:sp>
      <p:sp>
        <p:nvSpPr>
          <p:cNvPr id="11" name="TextBox 10"/>
          <p:cNvSpPr txBox="1"/>
          <p:nvPr/>
        </p:nvSpPr>
        <p:spPr>
          <a:xfrm>
            <a:off x="914400" y="3048000"/>
            <a:ext cx="1828800" cy="461665"/>
          </a:xfrm>
          <a:prstGeom prst="rect">
            <a:avLst/>
          </a:prstGeom>
          <a:noFill/>
        </p:spPr>
        <p:txBody>
          <a:bodyPr wrap="square" rtlCol="0">
            <a:spAutoFit/>
          </a:bodyPr>
          <a:lstStyle/>
          <a:p>
            <a:pPr>
              <a:defRPr/>
            </a:pPr>
            <a:r>
              <a:rPr lang="en-US" sz="2400" b="1" dirty="0" smtClean="0"/>
              <a:t>Probabilities</a:t>
            </a:r>
          </a:p>
        </p:txBody>
      </p:sp>
      <p:sp>
        <p:nvSpPr>
          <p:cNvPr id="13" name="TextBox 12"/>
          <p:cNvSpPr txBox="1"/>
          <p:nvPr/>
        </p:nvSpPr>
        <p:spPr>
          <a:xfrm>
            <a:off x="4724400" y="2362200"/>
            <a:ext cx="1219200" cy="400110"/>
          </a:xfrm>
          <a:prstGeom prst="rect">
            <a:avLst/>
          </a:prstGeom>
          <a:noFill/>
        </p:spPr>
        <p:txBody>
          <a:bodyPr wrap="square" rtlCol="0">
            <a:spAutoFit/>
          </a:bodyPr>
          <a:lstStyle/>
          <a:p>
            <a:pPr>
              <a:defRPr/>
            </a:pPr>
            <a:r>
              <a:rPr lang="en-US" sz="2000" b="1" dirty="0" smtClean="0"/>
              <a:t>Known</a:t>
            </a:r>
          </a:p>
        </p:txBody>
      </p:sp>
      <p:sp>
        <p:nvSpPr>
          <p:cNvPr id="14" name="TextBox 13"/>
          <p:cNvSpPr txBox="1"/>
          <p:nvPr/>
        </p:nvSpPr>
        <p:spPr>
          <a:xfrm>
            <a:off x="6629400" y="2362200"/>
            <a:ext cx="1295400" cy="400110"/>
          </a:xfrm>
          <a:prstGeom prst="rect">
            <a:avLst/>
          </a:prstGeom>
          <a:noFill/>
        </p:spPr>
        <p:txBody>
          <a:bodyPr wrap="square" rtlCol="0">
            <a:spAutoFit/>
          </a:bodyPr>
          <a:lstStyle/>
          <a:p>
            <a:r>
              <a:rPr lang="en-US" sz="2000" b="1" dirty="0" smtClean="0"/>
              <a:t>Unknown</a:t>
            </a:r>
            <a:endParaRPr lang="en-US" sz="2000" b="1" dirty="0"/>
          </a:p>
        </p:txBody>
      </p:sp>
      <p:sp>
        <p:nvSpPr>
          <p:cNvPr id="15" name="TextBox 14"/>
          <p:cNvSpPr txBox="1"/>
          <p:nvPr/>
        </p:nvSpPr>
        <p:spPr>
          <a:xfrm>
            <a:off x="5029200" y="1828800"/>
            <a:ext cx="2743200" cy="461665"/>
          </a:xfrm>
          <a:prstGeom prst="rect">
            <a:avLst/>
          </a:prstGeom>
          <a:noFill/>
        </p:spPr>
        <p:txBody>
          <a:bodyPr wrap="square" rtlCol="0">
            <a:spAutoFit/>
          </a:bodyPr>
          <a:lstStyle/>
          <a:p>
            <a:pPr algn="ctr"/>
            <a:r>
              <a:rPr lang="en-US" sz="2400" b="1" dirty="0" smtClean="0"/>
              <a:t>States of the World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Main Arguments</a:t>
            </a:r>
            <a:endParaRPr lang="en-US" dirty="0"/>
          </a:p>
        </p:txBody>
      </p:sp>
      <p:sp>
        <p:nvSpPr>
          <p:cNvPr id="3" name="Content Placeholder 2"/>
          <p:cNvSpPr>
            <a:spLocks noGrp="1"/>
          </p:cNvSpPr>
          <p:nvPr>
            <p:ph sz="quarter" idx="1"/>
          </p:nvPr>
        </p:nvSpPr>
        <p:spPr>
          <a:xfrm>
            <a:off x="228600" y="1600200"/>
            <a:ext cx="8763000" cy="5257800"/>
          </a:xfrm>
        </p:spPr>
        <p:txBody>
          <a:bodyPr>
            <a:normAutofit fontScale="62500" lnSpcReduction="20000"/>
          </a:bodyPr>
          <a:lstStyle/>
          <a:p>
            <a:pPr>
              <a:buSzPct val="75000"/>
              <a:buFont typeface="Wingdings" pitchFamily="2" charset="2"/>
              <a:buChar char="§"/>
            </a:pPr>
            <a:r>
              <a:rPr lang="en-US" sz="4000" dirty="0" smtClean="0"/>
              <a:t>Many important public policy problems are characterized by Ignorance.</a:t>
            </a:r>
          </a:p>
          <a:p>
            <a:pPr>
              <a:buSzPct val="75000"/>
              <a:buFont typeface="Wingdings" pitchFamily="2" charset="2"/>
              <a:buChar char="§"/>
            </a:pPr>
            <a:r>
              <a:rPr lang="en-US" sz="4000" dirty="0" smtClean="0"/>
              <a:t>Human beings are poor at recognizing Ignorance.</a:t>
            </a:r>
          </a:p>
          <a:p>
            <a:pPr>
              <a:buSzPct val="75000"/>
              <a:buFont typeface="Wingdings" pitchFamily="2" charset="2"/>
              <a:buChar char="§"/>
            </a:pPr>
            <a:r>
              <a:rPr lang="en-US" sz="4000" dirty="0" smtClean="0"/>
              <a:t>When Ignorance is recognized, human beings are poor at making decisions.</a:t>
            </a:r>
          </a:p>
          <a:p>
            <a:pPr>
              <a:buSzPct val="75000"/>
              <a:buFont typeface="Wingdings" pitchFamily="2" charset="2"/>
              <a:buChar char="§"/>
            </a:pPr>
            <a:r>
              <a:rPr lang="en-US" sz="4000" dirty="0" smtClean="0"/>
              <a:t>Poor decision making under Ignorance reflects brain function optimized for other realms.</a:t>
            </a:r>
          </a:p>
          <a:p>
            <a:pPr>
              <a:buSzPct val="75000"/>
              <a:buFont typeface="Wingdings" pitchFamily="2" charset="2"/>
              <a:buChar char="§"/>
            </a:pPr>
            <a:r>
              <a:rPr lang="en-US" sz="4000" dirty="0" smtClean="0"/>
              <a:t>RJZ is ignorant about brain function.</a:t>
            </a:r>
          </a:p>
          <a:p>
            <a:pPr>
              <a:buSzPct val="75000"/>
              <a:buFont typeface="Wingdings" pitchFamily="2" charset="2"/>
              <a:buChar char="§"/>
            </a:pPr>
            <a:r>
              <a:rPr lang="en-US" sz="4000" dirty="0" smtClean="0"/>
              <a:t>Public policy is even worse at making decisions than individuals when confronted with Ignorance. </a:t>
            </a:r>
          </a:p>
          <a:p>
            <a:pPr lvl="1">
              <a:buFont typeface="Wingdings" pitchFamily="2" charset="2"/>
              <a:buChar char="§"/>
            </a:pPr>
            <a:r>
              <a:rPr lang="en-US" sz="3200" dirty="0" smtClean="0"/>
              <a:t>Made by individuals.</a:t>
            </a:r>
          </a:p>
          <a:p>
            <a:pPr lvl="1">
              <a:buFont typeface="Wingdings" pitchFamily="2" charset="2"/>
              <a:buChar char="§"/>
            </a:pPr>
            <a:r>
              <a:rPr lang="en-US" sz="3200" dirty="0" smtClean="0"/>
              <a:t>Operating in organizations.</a:t>
            </a:r>
          </a:p>
          <a:p>
            <a:pPr lvl="1">
              <a:buFont typeface="Wingdings" pitchFamily="2" charset="2"/>
              <a:buChar char="§"/>
            </a:pPr>
            <a:r>
              <a:rPr lang="en-US" sz="3200" dirty="0" smtClean="0"/>
              <a:t>Multiple parties involved in decisions.</a:t>
            </a:r>
          </a:p>
          <a:p>
            <a:pPr lvl="1">
              <a:buFont typeface="Wingdings" pitchFamily="2" charset="2"/>
              <a:buChar char="§"/>
            </a:pPr>
            <a:r>
              <a:rPr lang="en-US" sz="3200" dirty="0" smtClean="0"/>
              <a:t>Strategic behavior and misaligned interests prevent information from flowing, and choices from being appropriate.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Behavioral decision</a:t>
            </a:r>
            <a:endParaRPr lang="en-US" dirty="0"/>
          </a:p>
        </p:txBody>
      </p:sp>
      <p:sp>
        <p:nvSpPr>
          <p:cNvPr id="3" name="Content Placeholder 2"/>
          <p:cNvSpPr>
            <a:spLocks noGrp="1"/>
          </p:cNvSpPr>
          <p:nvPr>
            <p:ph sz="quarter" idx="1"/>
          </p:nvPr>
        </p:nvSpPr>
        <p:spPr/>
        <p:txBody>
          <a:bodyPr>
            <a:normAutofit/>
          </a:bodyPr>
          <a:lstStyle/>
          <a:p>
            <a:pPr defTabSz="228600">
              <a:buNone/>
              <a:tabLst>
                <a:tab pos="228600" algn="l"/>
              </a:tabLst>
            </a:pPr>
            <a:r>
              <a:rPr lang="en-US" sz="3200" dirty="0" smtClean="0"/>
              <a:t>Certainty –			A/A-</a:t>
            </a:r>
          </a:p>
          <a:p>
            <a:pPr defTabSz="228600">
              <a:buNone/>
            </a:pPr>
            <a:r>
              <a:rPr lang="en-US" sz="3200" dirty="0" smtClean="0"/>
              <a:t>Risk –						B+</a:t>
            </a:r>
          </a:p>
          <a:p>
            <a:pPr>
              <a:buNone/>
            </a:pPr>
            <a:r>
              <a:rPr lang="en-US" sz="3200" dirty="0" smtClean="0"/>
              <a:t>Uncertainty – B-</a:t>
            </a:r>
          </a:p>
          <a:p>
            <a:pPr defTabSz="228600">
              <a:buNone/>
            </a:pPr>
            <a:r>
              <a:rPr lang="en-US" sz="3200" dirty="0" smtClean="0"/>
              <a:t>Ignorance –		C	(a Harvard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Evidence that Ignorance is Not Recognized</a:t>
            </a:r>
            <a:endParaRPr lang="en-US" sz="3600" dirty="0"/>
          </a:p>
        </p:txBody>
      </p:sp>
      <p:sp>
        <p:nvSpPr>
          <p:cNvPr id="3" name="Content Placeholder 2"/>
          <p:cNvSpPr>
            <a:spLocks noGrp="1"/>
          </p:cNvSpPr>
          <p:nvPr>
            <p:ph sz="quarter" idx="1"/>
          </p:nvPr>
        </p:nvSpPr>
        <p:spPr/>
        <p:txBody>
          <a:bodyPr>
            <a:normAutofit lnSpcReduction="10000"/>
          </a:bodyPr>
          <a:lstStyle/>
          <a:p>
            <a:pPr>
              <a:buSzPct val="75000"/>
              <a:buFont typeface="Wingdings" pitchFamily="2" charset="2"/>
              <a:buChar char="§"/>
            </a:pPr>
            <a:r>
              <a:rPr lang="en-US" dirty="0" smtClean="0"/>
              <a:t>Major policy developments/concerns of recent years not even publicly recognized one or two decades ago.</a:t>
            </a:r>
          </a:p>
          <a:p>
            <a:pPr lvl="1">
              <a:buSzPct val="50000"/>
              <a:buFont typeface="Wingdings" pitchFamily="2" charset="2"/>
              <a:buChar char="§"/>
            </a:pPr>
            <a:r>
              <a:rPr lang="en-US" dirty="0" smtClean="0"/>
              <a:t>Climate change</a:t>
            </a:r>
          </a:p>
          <a:p>
            <a:pPr lvl="1">
              <a:buSzPct val="50000"/>
              <a:buFont typeface="Wingdings" pitchFamily="2" charset="2"/>
              <a:buChar char="§"/>
            </a:pPr>
            <a:r>
              <a:rPr lang="en-US" dirty="0" smtClean="0"/>
              <a:t>NSA surveillance</a:t>
            </a:r>
          </a:p>
          <a:p>
            <a:pPr lvl="1">
              <a:buSzPct val="50000"/>
              <a:buFont typeface="Wingdings" pitchFamily="2" charset="2"/>
              <a:buChar char="§"/>
            </a:pPr>
            <a:r>
              <a:rPr lang="en-US" dirty="0" smtClean="0"/>
              <a:t>Arab Spring</a:t>
            </a:r>
          </a:p>
          <a:p>
            <a:pPr lvl="1">
              <a:buSzPct val="50000"/>
              <a:buFont typeface="Wingdings" pitchFamily="2" charset="2"/>
              <a:buChar char="§"/>
            </a:pPr>
            <a:r>
              <a:rPr lang="en-US" dirty="0" smtClean="0"/>
              <a:t>Terrorism in the U.S.</a:t>
            </a:r>
          </a:p>
          <a:p>
            <a:pPr lvl="1">
              <a:buSzPct val="50000"/>
              <a:buFont typeface="Wingdings" pitchFamily="2" charset="2"/>
              <a:buChar char="§"/>
            </a:pPr>
            <a:r>
              <a:rPr lang="en-US" dirty="0" smtClean="0"/>
              <a:t>Financial meltdown</a:t>
            </a:r>
          </a:p>
          <a:p>
            <a:pPr>
              <a:buSzPct val="75000"/>
              <a:buFont typeface="Wingdings" pitchFamily="2" charset="2"/>
              <a:buChar char="§"/>
            </a:pPr>
            <a:r>
              <a:rPr lang="en-US" dirty="0" smtClean="0"/>
              <a:t>Evidence that problems were not recognized.  Look at </a:t>
            </a:r>
            <a:r>
              <a:rPr lang="en-US" u="sng" dirty="0" err="1" smtClean="0"/>
              <a:t>NYTimes</a:t>
            </a:r>
            <a:r>
              <a:rPr lang="en-US" dirty="0" smtClean="0"/>
              <a:t> stories after event and before event.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Climate Change and Global Warming</a:t>
            </a:r>
            <a:endParaRPr lang="en-US" dirty="0"/>
          </a:p>
        </p:txBody>
      </p:sp>
      <p:sp>
        <p:nvSpPr>
          <p:cNvPr id="3" name="Content Placeholder 2"/>
          <p:cNvSpPr>
            <a:spLocks noGrp="1"/>
          </p:cNvSpPr>
          <p:nvPr>
            <p:ph sz="quarter" idx="1"/>
          </p:nvPr>
        </p:nvSpPr>
        <p:spPr/>
        <p:txBody>
          <a:bodyPr>
            <a:normAutofit/>
          </a:bodyPr>
          <a:lstStyle/>
          <a:p>
            <a:pPr>
              <a:buSzPct val="75000"/>
              <a:buFont typeface="Wingdings" pitchFamily="2" charset="2"/>
              <a:buChar char="§"/>
            </a:pPr>
            <a:r>
              <a:rPr lang="en-US" dirty="0" smtClean="0"/>
              <a:t>1988 James Hansen produces report – human behavior warming the planet</a:t>
            </a:r>
          </a:p>
          <a:p>
            <a:pPr>
              <a:buSzPct val="75000"/>
              <a:buFont typeface="Wingdings" pitchFamily="2" charset="2"/>
              <a:buChar char="§"/>
            </a:pPr>
            <a:r>
              <a:rPr lang="en-US" dirty="0" smtClean="0"/>
              <a:t>1990, 1995, 2001, 2007, 2014  IPCC Reports – increasingly alarmist</a:t>
            </a:r>
          </a:p>
          <a:p>
            <a:pPr>
              <a:buNone/>
            </a:pPr>
            <a:endParaRPr lang="en-US" dirty="0" smtClean="0"/>
          </a:p>
          <a:p>
            <a:pPr>
              <a:buSzPct val="75000"/>
              <a:buFont typeface="Wingdings" pitchFamily="2" charset="2"/>
              <a:buChar char="§"/>
            </a:pPr>
            <a:r>
              <a:rPr lang="en-US" u="sng" dirty="0" err="1" smtClean="0"/>
              <a:t>NYTimes</a:t>
            </a:r>
            <a:r>
              <a:rPr lang="en-US" dirty="0" smtClean="0"/>
              <a:t> articles – Mentions out of 100,000 articles</a:t>
            </a:r>
          </a:p>
          <a:p>
            <a:pPr lvl="1">
              <a:buFont typeface="Wingdings" pitchFamily="2" charset="2"/>
              <a:buChar char="§"/>
            </a:pPr>
            <a:r>
              <a:rPr lang="en-US" dirty="0" smtClean="0"/>
              <a:t>First six months of 2013 : 4460</a:t>
            </a:r>
          </a:p>
          <a:p>
            <a:pPr lvl="1">
              <a:buFont typeface="Wingdings" pitchFamily="2" charset="2"/>
              <a:buChar char="§"/>
            </a:pPr>
            <a:r>
              <a:rPr lang="en-US" dirty="0" smtClean="0"/>
              <a:t>First six months of 2000 </a:t>
            </a:r>
          </a:p>
          <a:p>
            <a:pPr lvl="1">
              <a:buFont typeface="Wingdings" pitchFamily="2" charset="2"/>
              <a:buChar char="§"/>
            </a:pPr>
            <a:r>
              <a:rPr lang="en-US" dirty="0" smtClean="0"/>
              <a:t>First six months of 1990</a:t>
            </a:r>
          </a:p>
          <a:p>
            <a:endParaRPr lang="en-US" dirty="0"/>
          </a:p>
        </p:txBody>
      </p:sp>
      <p:sp>
        <p:nvSpPr>
          <p:cNvPr id="4" name="TextBox 3"/>
          <p:cNvSpPr txBox="1"/>
          <p:nvPr/>
        </p:nvSpPr>
        <p:spPr>
          <a:xfrm>
            <a:off x="5638800" y="5181600"/>
            <a:ext cx="1497013" cy="492443"/>
          </a:xfrm>
          <a:prstGeom prst="rect">
            <a:avLst/>
          </a:prstGeom>
          <a:noFill/>
        </p:spPr>
        <p:txBody>
          <a:bodyPr wrap="none" rtlCol="0">
            <a:spAutoFit/>
          </a:bodyPr>
          <a:lstStyle/>
          <a:p>
            <a:r>
              <a:rPr lang="en-US" sz="2600" dirty="0" smtClean="0"/>
              <a:t>Ratio 111</a:t>
            </a:r>
            <a:endParaRPr lang="en-US" sz="2600" dirty="0"/>
          </a:p>
        </p:txBody>
      </p:sp>
      <p:sp>
        <p:nvSpPr>
          <p:cNvPr id="8" name="TextBox 7"/>
          <p:cNvSpPr txBox="1"/>
          <p:nvPr/>
        </p:nvSpPr>
        <p:spPr>
          <a:xfrm>
            <a:off x="4495800" y="5029200"/>
            <a:ext cx="718466" cy="492443"/>
          </a:xfrm>
          <a:prstGeom prst="rect">
            <a:avLst/>
          </a:prstGeom>
          <a:noFill/>
        </p:spPr>
        <p:txBody>
          <a:bodyPr wrap="square" rtlCol="0">
            <a:spAutoFit/>
          </a:bodyPr>
          <a:lstStyle/>
          <a:p>
            <a:r>
              <a:rPr lang="en-US" sz="2600" dirty="0" smtClean="0"/>
              <a:t>: 40</a:t>
            </a:r>
            <a:endParaRPr lang="en-US" sz="2600" dirty="0"/>
          </a:p>
        </p:txBody>
      </p:sp>
      <p:sp>
        <p:nvSpPr>
          <p:cNvPr id="9" name="TextBox 8"/>
          <p:cNvSpPr txBox="1"/>
          <p:nvPr/>
        </p:nvSpPr>
        <p:spPr>
          <a:xfrm>
            <a:off x="4495800" y="5486400"/>
            <a:ext cx="838200" cy="492443"/>
          </a:xfrm>
          <a:prstGeom prst="rect">
            <a:avLst/>
          </a:prstGeom>
          <a:noFill/>
        </p:spPr>
        <p:txBody>
          <a:bodyPr wrap="square" rtlCol="0">
            <a:spAutoFit/>
          </a:bodyPr>
          <a:lstStyle/>
          <a:p>
            <a:r>
              <a:rPr lang="en-US" sz="2600" dirty="0" smtClean="0"/>
              <a:t>: 40</a:t>
            </a:r>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Major Policy Issues</a:t>
            </a:r>
            <a:endParaRPr lang="en-US" dirty="0"/>
          </a:p>
        </p:txBody>
      </p:sp>
      <p:sp>
        <p:nvSpPr>
          <p:cNvPr id="3" name="Content Placeholder 2"/>
          <p:cNvSpPr>
            <a:spLocks noGrp="1"/>
          </p:cNvSpPr>
          <p:nvPr>
            <p:ph sz="quarter" idx="1"/>
          </p:nvPr>
        </p:nvSpPr>
        <p:spPr>
          <a:xfrm>
            <a:off x="612648" y="1600200"/>
            <a:ext cx="8302752" cy="4876800"/>
          </a:xfrm>
        </p:spPr>
        <p:txBody>
          <a:bodyPr>
            <a:normAutofit lnSpcReduction="10000"/>
          </a:bodyPr>
          <a:lstStyle/>
          <a:p>
            <a:pPr>
              <a:buNone/>
            </a:pPr>
            <a:r>
              <a:rPr lang="en-US" dirty="0" smtClean="0"/>
              <a:t>Mentions out of 100,000 </a:t>
            </a:r>
            <a:r>
              <a:rPr lang="en-US" u="sng" dirty="0" err="1" smtClean="0"/>
              <a:t>NYTimes</a:t>
            </a:r>
            <a:r>
              <a:rPr lang="en-US" dirty="0" smtClean="0"/>
              <a:t> articles</a:t>
            </a:r>
          </a:p>
          <a:p>
            <a:pPr>
              <a:buNone/>
            </a:pPr>
            <a:r>
              <a:rPr lang="en-US" b="1" dirty="0" smtClean="0"/>
              <a:t>"terrorism" </a:t>
            </a:r>
            <a:endParaRPr lang="en-US" dirty="0" smtClean="0"/>
          </a:p>
          <a:p>
            <a:pPr lvl="1">
              <a:buFont typeface="Wingdings" pitchFamily="2" charset="2"/>
              <a:buChar char="§"/>
            </a:pPr>
            <a:r>
              <a:rPr lang="en-US" dirty="0" smtClean="0"/>
              <a:t>First six months of 2013</a:t>
            </a:r>
          </a:p>
          <a:p>
            <a:pPr lvl="1">
              <a:buFont typeface="Wingdings" pitchFamily="2" charset="2"/>
              <a:buChar char="§"/>
            </a:pPr>
            <a:r>
              <a:rPr lang="en-US" dirty="0" smtClean="0"/>
              <a:t>First six months of 2001</a:t>
            </a:r>
          </a:p>
          <a:p>
            <a:pPr>
              <a:buNone/>
            </a:pPr>
            <a:r>
              <a:rPr lang="en-US" b="1" dirty="0" smtClean="0"/>
              <a:t>“government surveillance”</a:t>
            </a:r>
            <a:endParaRPr lang="en-US" dirty="0" smtClean="0"/>
          </a:p>
          <a:p>
            <a:pPr lvl="1">
              <a:buFont typeface="Wingdings" pitchFamily="2" charset="2"/>
              <a:buChar char="§"/>
            </a:pPr>
            <a:r>
              <a:rPr lang="en-US" dirty="0" smtClean="0"/>
              <a:t>6/11/13 - 9/11/13</a:t>
            </a:r>
          </a:p>
          <a:p>
            <a:pPr lvl="1">
              <a:buFont typeface="Wingdings" pitchFamily="2" charset="2"/>
              <a:buChar char="§"/>
            </a:pPr>
            <a:r>
              <a:rPr lang="en-US" dirty="0" smtClean="0"/>
              <a:t>Last three months of 2012</a:t>
            </a:r>
          </a:p>
          <a:p>
            <a:pPr>
              <a:buNone/>
            </a:pPr>
            <a:r>
              <a:rPr lang="en-US" b="1" dirty="0" smtClean="0"/>
              <a:t>“financial crisis United States”</a:t>
            </a:r>
            <a:endParaRPr lang="en-US" dirty="0" smtClean="0"/>
          </a:p>
          <a:p>
            <a:pPr lvl="1">
              <a:buFont typeface="Wingdings" pitchFamily="2" charset="2"/>
              <a:buChar char="§"/>
            </a:pPr>
            <a:r>
              <a:rPr lang="en-US" dirty="0" smtClean="0"/>
              <a:t>First six months of 2013</a:t>
            </a:r>
          </a:p>
          <a:p>
            <a:pPr lvl="1">
              <a:buFont typeface="Wingdings" pitchFamily="2" charset="2"/>
              <a:buChar char="§"/>
            </a:pPr>
            <a:r>
              <a:rPr lang="en-US" dirty="0" smtClean="0"/>
              <a:t>First six months of 2006</a:t>
            </a:r>
          </a:p>
          <a:p>
            <a:endParaRPr lang="en-US" dirty="0"/>
          </a:p>
        </p:txBody>
      </p:sp>
      <p:sp>
        <p:nvSpPr>
          <p:cNvPr id="4" name="TextBox 3"/>
          <p:cNvSpPr txBox="1"/>
          <p:nvPr/>
        </p:nvSpPr>
        <p:spPr>
          <a:xfrm>
            <a:off x="5638800" y="2743200"/>
            <a:ext cx="1295400" cy="492443"/>
          </a:xfrm>
          <a:prstGeom prst="rect">
            <a:avLst/>
          </a:prstGeom>
          <a:noFill/>
        </p:spPr>
        <p:txBody>
          <a:bodyPr wrap="square" rtlCol="0">
            <a:spAutoFit/>
          </a:bodyPr>
          <a:lstStyle/>
          <a:p>
            <a:r>
              <a:rPr lang="en-US" sz="2600" dirty="0" smtClean="0"/>
              <a:t>Ratio 3</a:t>
            </a:r>
            <a:endParaRPr lang="en-US" sz="2600" dirty="0"/>
          </a:p>
        </p:txBody>
      </p:sp>
      <p:sp>
        <p:nvSpPr>
          <p:cNvPr id="5" name="TextBox 4"/>
          <p:cNvSpPr txBox="1"/>
          <p:nvPr/>
        </p:nvSpPr>
        <p:spPr>
          <a:xfrm>
            <a:off x="5562600" y="3962400"/>
            <a:ext cx="1447800" cy="492443"/>
          </a:xfrm>
          <a:prstGeom prst="rect">
            <a:avLst/>
          </a:prstGeom>
          <a:noFill/>
        </p:spPr>
        <p:txBody>
          <a:bodyPr wrap="square" rtlCol="0">
            <a:spAutoFit/>
          </a:bodyPr>
          <a:lstStyle/>
          <a:p>
            <a:r>
              <a:rPr lang="en-US" sz="2600" dirty="0" smtClean="0"/>
              <a:t>Ratio 12</a:t>
            </a:r>
            <a:endParaRPr lang="en-US" sz="2600" dirty="0"/>
          </a:p>
        </p:txBody>
      </p:sp>
      <p:sp>
        <p:nvSpPr>
          <p:cNvPr id="6" name="TextBox 5"/>
          <p:cNvSpPr txBox="1"/>
          <p:nvPr/>
        </p:nvSpPr>
        <p:spPr>
          <a:xfrm>
            <a:off x="5562600" y="5410200"/>
            <a:ext cx="1524000" cy="492443"/>
          </a:xfrm>
          <a:prstGeom prst="rect">
            <a:avLst/>
          </a:prstGeom>
          <a:noFill/>
        </p:spPr>
        <p:txBody>
          <a:bodyPr wrap="square" rtlCol="0">
            <a:spAutoFit/>
          </a:bodyPr>
          <a:lstStyle/>
          <a:p>
            <a:r>
              <a:rPr lang="en-US" sz="2600" dirty="0" smtClean="0"/>
              <a:t>Ratio 12</a:t>
            </a:r>
            <a:endParaRPr lang="en-US" sz="2600" dirty="0"/>
          </a:p>
        </p:txBody>
      </p:sp>
      <p:sp>
        <p:nvSpPr>
          <p:cNvPr id="7" name="TextBox 6"/>
          <p:cNvSpPr txBox="1"/>
          <p:nvPr/>
        </p:nvSpPr>
        <p:spPr>
          <a:xfrm>
            <a:off x="4419600" y="2514600"/>
            <a:ext cx="902811" cy="492443"/>
          </a:xfrm>
          <a:prstGeom prst="rect">
            <a:avLst/>
          </a:prstGeom>
          <a:noFill/>
        </p:spPr>
        <p:txBody>
          <a:bodyPr wrap="none" rtlCol="0">
            <a:spAutoFit/>
          </a:bodyPr>
          <a:lstStyle/>
          <a:p>
            <a:r>
              <a:rPr lang="en-US" sz="2600" dirty="0" smtClean="0"/>
              <a:t>: 820</a:t>
            </a:r>
            <a:endParaRPr lang="en-US" sz="2600" dirty="0"/>
          </a:p>
        </p:txBody>
      </p:sp>
      <p:sp>
        <p:nvSpPr>
          <p:cNvPr id="8" name="TextBox 7"/>
          <p:cNvSpPr txBox="1"/>
          <p:nvPr/>
        </p:nvSpPr>
        <p:spPr>
          <a:xfrm>
            <a:off x="4419600" y="2971800"/>
            <a:ext cx="1143000" cy="492443"/>
          </a:xfrm>
          <a:prstGeom prst="rect">
            <a:avLst/>
          </a:prstGeom>
          <a:noFill/>
        </p:spPr>
        <p:txBody>
          <a:bodyPr wrap="square" rtlCol="0">
            <a:spAutoFit/>
          </a:bodyPr>
          <a:lstStyle/>
          <a:p>
            <a:r>
              <a:rPr lang="en-US" sz="2600" dirty="0" smtClean="0"/>
              <a:t>: 280 </a:t>
            </a:r>
            <a:endParaRPr lang="en-US" sz="2600" dirty="0"/>
          </a:p>
        </p:txBody>
      </p:sp>
      <p:sp>
        <p:nvSpPr>
          <p:cNvPr id="9" name="TextBox 8"/>
          <p:cNvSpPr txBox="1"/>
          <p:nvPr/>
        </p:nvSpPr>
        <p:spPr>
          <a:xfrm>
            <a:off x="4114800" y="3886200"/>
            <a:ext cx="914400" cy="492443"/>
          </a:xfrm>
          <a:prstGeom prst="rect">
            <a:avLst/>
          </a:prstGeom>
          <a:noFill/>
        </p:spPr>
        <p:txBody>
          <a:bodyPr wrap="square" rtlCol="0">
            <a:spAutoFit/>
          </a:bodyPr>
          <a:lstStyle/>
          <a:p>
            <a:r>
              <a:rPr lang="en-US" sz="2600" dirty="0" smtClean="0"/>
              <a:t>: 120</a:t>
            </a:r>
            <a:endParaRPr lang="en-US" sz="2600" dirty="0"/>
          </a:p>
        </p:txBody>
      </p:sp>
      <p:sp>
        <p:nvSpPr>
          <p:cNvPr id="10" name="TextBox 9"/>
          <p:cNvSpPr txBox="1"/>
          <p:nvPr/>
        </p:nvSpPr>
        <p:spPr>
          <a:xfrm>
            <a:off x="4724400" y="4267200"/>
            <a:ext cx="718466" cy="492443"/>
          </a:xfrm>
          <a:prstGeom prst="rect">
            <a:avLst/>
          </a:prstGeom>
          <a:noFill/>
        </p:spPr>
        <p:txBody>
          <a:bodyPr wrap="square" rtlCol="0">
            <a:spAutoFit/>
          </a:bodyPr>
          <a:lstStyle/>
          <a:p>
            <a:r>
              <a:rPr lang="en-US" sz="2600" dirty="0" smtClean="0"/>
              <a:t>: 10</a:t>
            </a:r>
            <a:endParaRPr lang="en-US" sz="2600" dirty="0"/>
          </a:p>
        </p:txBody>
      </p:sp>
      <p:sp>
        <p:nvSpPr>
          <p:cNvPr id="11" name="TextBox 10"/>
          <p:cNvSpPr txBox="1"/>
          <p:nvPr/>
        </p:nvSpPr>
        <p:spPr>
          <a:xfrm>
            <a:off x="4419600" y="5181600"/>
            <a:ext cx="1143000" cy="492443"/>
          </a:xfrm>
          <a:prstGeom prst="rect">
            <a:avLst/>
          </a:prstGeom>
          <a:noFill/>
        </p:spPr>
        <p:txBody>
          <a:bodyPr wrap="square" rtlCol="0">
            <a:spAutoFit/>
          </a:bodyPr>
          <a:lstStyle/>
          <a:p>
            <a:r>
              <a:rPr lang="en-US" sz="2600" dirty="0" smtClean="0"/>
              <a:t>: 1620 </a:t>
            </a:r>
            <a:endParaRPr lang="en-US" sz="2600" dirty="0"/>
          </a:p>
        </p:txBody>
      </p:sp>
      <p:sp>
        <p:nvSpPr>
          <p:cNvPr id="12" name="TextBox 11"/>
          <p:cNvSpPr txBox="1"/>
          <p:nvPr/>
        </p:nvSpPr>
        <p:spPr>
          <a:xfrm>
            <a:off x="4419600" y="5638800"/>
            <a:ext cx="914400" cy="492443"/>
          </a:xfrm>
          <a:prstGeom prst="rect">
            <a:avLst/>
          </a:prstGeom>
          <a:noFill/>
        </p:spPr>
        <p:txBody>
          <a:bodyPr wrap="square" rtlCol="0">
            <a:spAutoFit/>
          </a:bodyPr>
          <a:lstStyle/>
          <a:p>
            <a:r>
              <a:rPr lang="en-US" sz="2600" dirty="0" smtClean="0"/>
              <a:t>: 140 </a:t>
            </a:r>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Consequential Amazing Developments (CADs)</a:t>
            </a:r>
            <a:endParaRPr lang="en-US" dirty="0"/>
          </a:p>
        </p:txBody>
      </p:sp>
      <p:pic>
        <p:nvPicPr>
          <p:cNvPr id="4" name="Picture 3" descr="C:\Documents and Settings\wwyatt\Desktop\figure 1-graph.GIF"/>
          <p:cNvPicPr/>
          <p:nvPr/>
        </p:nvPicPr>
        <p:blipFill>
          <a:blip r:embed="rId2" cstate="print"/>
          <a:srcRect/>
          <a:stretch>
            <a:fillRect/>
          </a:stretch>
        </p:blipFill>
        <p:spPr bwMode="auto">
          <a:xfrm>
            <a:off x="1676400" y="1676400"/>
            <a:ext cx="5334000"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077200" cy="1066800"/>
          </a:xfrm>
        </p:spPr>
        <p:txBody>
          <a:bodyPr>
            <a:noAutofit/>
          </a:bodyPr>
          <a:lstStyle/>
          <a:p>
            <a:pPr algn="ctr"/>
            <a:r>
              <a:rPr lang="en-US" sz="3600" dirty="0" smtClean="0"/>
              <a:t>Sherlock Holmes – </a:t>
            </a:r>
            <a:br>
              <a:rPr lang="en-US" sz="3600" dirty="0" smtClean="0"/>
            </a:br>
            <a:r>
              <a:rPr lang="en-US" sz="3600" dirty="0" smtClean="0"/>
              <a:t>Greatest Detective in Western Literature</a:t>
            </a:r>
            <a:endParaRPr lang="en-US" sz="3600" dirty="0"/>
          </a:p>
        </p:txBody>
      </p:sp>
      <p:sp>
        <p:nvSpPr>
          <p:cNvPr id="3" name="Content Placeholder 2"/>
          <p:cNvSpPr>
            <a:spLocks noGrp="1"/>
          </p:cNvSpPr>
          <p:nvPr>
            <p:ph sz="quarter" idx="1"/>
          </p:nvPr>
        </p:nvSpPr>
        <p:spPr>
          <a:xfrm>
            <a:off x="457200" y="1676400"/>
            <a:ext cx="8382000" cy="4953000"/>
          </a:xfrm>
        </p:spPr>
        <p:txBody>
          <a:bodyPr>
            <a:normAutofit fontScale="77500" lnSpcReduction="20000"/>
          </a:bodyPr>
          <a:lstStyle/>
          <a:p>
            <a:pPr>
              <a:buNone/>
            </a:pPr>
            <a:r>
              <a:rPr lang="en-US" dirty="0" smtClean="0"/>
              <a:t>	</a:t>
            </a:r>
            <a:r>
              <a:rPr lang="en-US" sz="3100" dirty="0" smtClean="0"/>
              <a:t>"In solving a problem of this sort, the grand thing is to be able to reason backwards. That is a very useful accomplishment and a very easy one, but people do not practice it much. In the everyday affair of life, it is more useful to reason forwards, and so the other comes to be neglected. There are 50 who can reason synthetically for 1 who can reason analytically."</a:t>
            </a:r>
          </a:p>
          <a:p>
            <a:pPr>
              <a:buNone/>
            </a:pPr>
            <a:r>
              <a:rPr lang="en-US" sz="3100" dirty="0" smtClean="0"/>
              <a:t> </a:t>
            </a:r>
          </a:p>
          <a:p>
            <a:pPr>
              <a:buNone/>
            </a:pPr>
            <a:r>
              <a:rPr lang="en-US" sz="3100" dirty="0" smtClean="0"/>
              <a:t>	"Most people, if you describe a train of events to them, will tell you what the result would be. They can put those events together in their minds, and argue from them that something will come to pass. There are few people, however, who if you told them a result, would be able to evolve from their own inner consciousness what the steps were that led up to that result. This power is what I mean when I talk of reasoning backwards, or analytically."</a:t>
            </a:r>
          </a:p>
          <a:p>
            <a:pPr algn="ctr">
              <a:spcBef>
                <a:spcPts val="1200"/>
              </a:spcBef>
              <a:buNone/>
            </a:pPr>
            <a:r>
              <a:rPr lang="en-US" dirty="0" smtClean="0"/>
              <a:t>From </a:t>
            </a:r>
            <a:r>
              <a:rPr lang="en-US" i="1" dirty="0" smtClean="0"/>
              <a:t>A Study in Scarlet</a:t>
            </a:r>
            <a:endParaRPr lang="en-US" i="1" dirty="0"/>
          </a:p>
        </p:txBody>
      </p:sp>
      <p:pic>
        <p:nvPicPr>
          <p:cNvPr id="41988" name="Picture 4" descr="Sherlock Holmes silhouette"/>
          <p:cNvPicPr>
            <a:picLocks noChangeAspect="1" noChangeArrowheads="1"/>
          </p:cNvPicPr>
          <p:nvPr/>
        </p:nvPicPr>
        <p:blipFill>
          <a:blip r:embed="rId3" cstate="print"/>
          <a:srcRect/>
          <a:stretch>
            <a:fillRect/>
          </a:stretch>
        </p:blipFill>
        <p:spPr bwMode="auto">
          <a:xfrm>
            <a:off x="1447800" y="76200"/>
            <a:ext cx="838200" cy="711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Would Holmes’ Skill Conquer Ignorance?</a:t>
            </a:r>
            <a:endParaRPr lang="en-US" sz="3600" dirty="0"/>
          </a:p>
        </p:txBody>
      </p:sp>
      <p:sp>
        <p:nvSpPr>
          <p:cNvPr id="3" name="Content Placeholder 2"/>
          <p:cNvSpPr>
            <a:spLocks noGrp="1"/>
          </p:cNvSpPr>
          <p:nvPr>
            <p:ph sz="quarter" idx="1"/>
          </p:nvPr>
        </p:nvSpPr>
        <p:spPr/>
        <p:txBody>
          <a:bodyPr/>
          <a:lstStyle/>
          <a:p>
            <a:pPr>
              <a:buNone/>
            </a:pPr>
            <a:r>
              <a:rPr lang="en-US" dirty="0" smtClean="0"/>
              <a:t>What are major problems with Ignorance?</a:t>
            </a:r>
          </a:p>
          <a:p>
            <a:pPr marL="514350" lvl="0" indent="-514350">
              <a:buFont typeface="+mj-lt"/>
              <a:buAutoNum type="arabicPeriod"/>
            </a:pPr>
            <a:r>
              <a:rPr lang="en-US" dirty="0" smtClean="0"/>
              <a:t>Failure of Recognition.</a:t>
            </a:r>
          </a:p>
          <a:p>
            <a:pPr marL="514350" lvl="0" indent="-514350">
              <a:buFont typeface="+mj-lt"/>
              <a:buAutoNum type="arabicPeriod"/>
            </a:pPr>
            <a:r>
              <a:rPr lang="en-US" dirty="0" smtClean="0"/>
              <a:t>Weakness in Anticipating CADs.</a:t>
            </a:r>
          </a:p>
          <a:p>
            <a:pPr>
              <a:buNone/>
            </a:pPr>
            <a:r>
              <a:rPr lang="en-US" dirty="0" smtClean="0"/>
              <a:t> </a:t>
            </a:r>
          </a:p>
          <a:p>
            <a:pPr>
              <a:buNone/>
            </a:pPr>
            <a:r>
              <a:rPr lang="en-US" dirty="0" smtClean="0"/>
              <a:t>Dealing with Ignorance requires a different mindset.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Decisions Under Ignorance</a:t>
            </a:r>
            <a:endParaRPr lang="en-US" sz="4000" dirty="0"/>
          </a:p>
        </p:txBody>
      </p:sp>
      <p:pic>
        <p:nvPicPr>
          <p:cNvPr id="4" name="Picture 3" descr="figure 2-Decision Tree.jpg"/>
          <p:cNvPicPr/>
          <p:nvPr/>
        </p:nvPicPr>
        <p:blipFill>
          <a:blip r:embed="rId2" cstate="print"/>
          <a:stretch>
            <a:fillRect/>
          </a:stretch>
        </p:blipFill>
        <p:spPr>
          <a:xfrm>
            <a:off x="1447800" y="1524000"/>
            <a:ext cx="6172200" cy="5334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Poor Decisions Given Ignorance</a:t>
            </a:r>
            <a:endParaRPr lang="en-US" dirty="0"/>
          </a:p>
        </p:txBody>
      </p:sp>
      <p:sp>
        <p:nvSpPr>
          <p:cNvPr id="3" name="Content Placeholder 2"/>
          <p:cNvSpPr>
            <a:spLocks noGrp="1"/>
          </p:cNvSpPr>
          <p:nvPr>
            <p:ph sz="quarter" idx="1"/>
          </p:nvPr>
        </p:nvSpPr>
        <p:spPr>
          <a:xfrm>
            <a:off x="612648" y="1600200"/>
            <a:ext cx="8302752" cy="4876800"/>
          </a:xfrm>
        </p:spPr>
        <p:txBody>
          <a:bodyPr>
            <a:normAutofit fontScale="92500" lnSpcReduction="10000"/>
          </a:bodyPr>
          <a:lstStyle/>
          <a:p>
            <a:pPr>
              <a:buSzPct val="75000"/>
              <a:buFont typeface="Wingdings" pitchFamily="2" charset="2"/>
              <a:buChar char="§"/>
            </a:pPr>
            <a:r>
              <a:rPr lang="en-US" dirty="0" smtClean="0"/>
              <a:t>Not contemplating magnitude of CADs – Ignorance not recognized</a:t>
            </a:r>
          </a:p>
          <a:p>
            <a:pPr>
              <a:buSzPct val="75000"/>
              <a:buFont typeface="Wingdings" pitchFamily="2" charset="2"/>
              <a:buChar char="§"/>
            </a:pPr>
            <a:r>
              <a:rPr lang="en-US" dirty="0" smtClean="0"/>
              <a:t>Ignorance recognized</a:t>
            </a:r>
          </a:p>
          <a:p>
            <a:pPr lvl="1">
              <a:buSzPct val="50000"/>
              <a:buFont typeface="Wingdings" pitchFamily="2" charset="2"/>
              <a:buChar char="§"/>
            </a:pPr>
            <a:r>
              <a:rPr lang="en-US" dirty="0" smtClean="0"/>
              <a:t>Action bias – anticipate favorable CADs</a:t>
            </a:r>
          </a:p>
          <a:p>
            <a:pPr lvl="1">
              <a:buSzPct val="50000"/>
              <a:buFont typeface="Wingdings" pitchFamily="2" charset="2"/>
              <a:buChar char="§"/>
            </a:pPr>
            <a:r>
              <a:rPr lang="en-US" dirty="0" smtClean="0"/>
              <a:t>Status Quo bias – anticipate unfavorable CADs</a:t>
            </a:r>
          </a:p>
          <a:p>
            <a:pPr lvl="1">
              <a:buSzPct val="50000"/>
              <a:buFont typeface="Wingdings" pitchFamily="2" charset="2"/>
              <a:buChar char="§"/>
            </a:pPr>
            <a:r>
              <a:rPr lang="en-US" dirty="0" smtClean="0"/>
              <a:t>Indecision bias</a:t>
            </a:r>
          </a:p>
          <a:p>
            <a:pPr>
              <a:buSzPct val="75000"/>
              <a:buFont typeface="Wingdings" pitchFamily="2" charset="2"/>
              <a:buChar char="§"/>
            </a:pPr>
            <a:r>
              <a:rPr lang="en-US" dirty="0" smtClean="0"/>
              <a:t>Focus on Ignorance not recognized</a:t>
            </a:r>
          </a:p>
          <a:p>
            <a:pPr>
              <a:buSzPct val="75000"/>
              <a:buFont typeface="Wingdings" pitchFamily="2" charset="2"/>
              <a:buChar char="§"/>
            </a:pPr>
            <a:r>
              <a:rPr lang="en-US" dirty="0" smtClean="0"/>
              <a:t>Experiments in laboratory not feasible to study many aspects of Ignorance</a:t>
            </a:r>
          </a:p>
          <a:p>
            <a:pPr lvl="1">
              <a:buSzPct val="75000"/>
              <a:buFont typeface="Wingdings" pitchFamily="2" charset="2"/>
              <a:buChar char="§"/>
            </a:pPr>
            <a:r>
              <a:rPr lang="en-US" dirty="0" smtClean="0"/>
              <a:t>“Ignorance: Lessons from the Laboratory of Literature,” with Devjani Roy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0"/>
            <a:ext cx="8153400" cy="1219200"/>
          </a:xfrm>
        </p:spPr>
        <p:txBody>
          <a:bodyPr>
            <a:normAutofit fontScale="90000"/>
          </a:bodyPr>
          <a:lstStyle/>
          <a:p>
            <a:pPr algn="ctr"/>
            <a:r>
              <a:rPr lang="en-US" dirty="0" smtClean="0"/>
              <a:t>Ignorance Not Recognized: Possibly Related Psychological Findings</a:t>
            </a:r>
            <a:endParaRPr lang="en-US" dirty="0"/>
          </a:p>
        </p:txBody>
      </p:sp>
      <p:sp>
        <p:nvSpPr>
          <p:cNvPr id="3" name="Content Placeholder 2"/>
          <p:cNvSpPr>
            <a:spLocks noGrp="1"/>
          </p:cNvSpPr>
          <p:nvPr>
            <p:ph sz="quarter" idx="1"/>
          </p:nvPr>
        </p:nvSpPr>
        <p:spPr/>
        <p:txBody>
          <a:bodyPr/>
          <a:lstStyle/>
          <a:p>
            <a:pPr>
              <a:buSzPct val="75000"/>
              <a:buFont typeface="Wingdings" pitchFamily="2" charset="2"/>
              <a:buChar char="§"/>
            </a:pPr>
            <a:r>
              <a:rPr lang="en-US" dirty="0" err="1" smtClean="0"/>
              <a:t>Inattentional</a:t>
            </a:r>
            <a:r>
              <a:rPr lang="en-US" dirty="0" smtClean="0"/>
              <a:t> or perceptual blindness – gorilla and basketball experiment</a:t>
            </a:r>
          </a:p>
          <a:p>
            <a:pPr>
              <a:buSzPct val="75000"/>
              <a:buFont typeface="Wingdings" pitchFamily="2" charset="2"/>
              <a:buChar char="§"/>
            </a:pPr>
            <a:r>
              <a:rPr lang="en-US" dirty="0" smtClean="0"/>
              <a:t>Miller’s Law – Can hold 7 objects in working memory</a:t>
            </a:r>
          </a:p>
          <a:p>
            <a:pPr>
              <a:buSzPct val="75000"/>
              <a:buFont typeface="Wingdings" pitchFamily="2" charset="2"/>
              <a:buChar char="§"/>
            </a:pPr>
            <a:r>
              <a:rPr lang="en-US" dirty="0" smtClean="0"/>
              <a:t>Failures of multi-tasking – limited-capacity, single-channel theories </a:t>
            </a:r>
          </a:p>
          <a:p>
            <a:pPr>
              <a:buSzPct val="75000"/>
              <a:buFont typeface="Wingdings" pitchFamily="2" charset="2"/>
              <a:buChar char="§"/>
            </a:pPr>
            <a:r>
              <a:rPr lang="en-US" dirty="0" smtClean="0"/>
              <a:t>Cognitive bottlenecks – e.g., ½ second to identify and consolidate a visual stimulus in visual short-term memory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Brain as an Economizing Organ</a:t>
            </a:r>
            <a:endParaRPr lang="en-US" dirty="0"/>
          </a:p>
        </p:txBody>
      </p:sp>
      <p:sp>
        <p:nvSpPr>
          <p:cNvPr id="3" name="Content Placeholder 2"/>
          <p:cNvSpPr>
            <a:spLocks noGrp="1"/>
          </p:cNvSpPr>
          <p:nvPr>
            <p:ph sz="quarter" idx="1"/>
          </p:nvPr>
        </p:nvSpPr>
        <p:spPr>
          <a:xfrm>
            <a:off x="304800" y="1600200"/>
            <a:ext cx="8686800" cy="5105400"/>
          </a:xfrm>
        </p:spPr>
        <p:txBody>
          <a:bodyPr>
            <a:normAutofit fontScale="77500" lnSpcReduction="20000"/>
          </a:bodyPr>
          <a:lstStyle/>
          <a:p>
            <a:pPr>
              <a:buSzPct val="75000"/>
              <a:buFont typeface="Wingdings" pitchFamily="2" charset="2"/>
              <a:buChar char="§"/>
            </a:pPr>
            <a:r>
              <a:rPr lang="en-US" dirty="0" smtClean="0"/>
              <a:t>Robots and computer-aided decision focus on particular tasks.</a:t>
            </a:r>
          </a:p>
          <a:p>
            <a:pPr>
              <a:buSzPct val="75000"/>
              <a:buFont typeface="Wingdings" pitchFamily="2" charset="2"/>
              <a:buChar char="§"/>
            </a:pPr>
            <a:r>
              <a:rPr lang="en-US" dirty="0" smtClean="0"/>
              <a:t>The brain has to be much more adaptable. </a:t>
            </a:r>
          </a:p>
          <a:p>
            <a:pPr>
              <a:buSzPct val="75000"/>
              <a:buNone/>
            </a:pPr>
            <a:r>
              <a:rPr lang="en-US" b="1" dirty="0" smtClean="0"/>
              <a:t>CONJECTURE:  </a:t>
            </a:r>
            <a:r>
              <a:rPr lang="en-US" dirty="0" smtClean="0"/>
              <a:t>A generally efficient strategy when you have a certain quantity of assessing/reasoning/decision making power is to have it directed to the specific purpose of the moment.  </a:t>
            </a:r>
          </a:p>
          <a:p>
            <a:pPr>
              <a:buSzPct val="75000"/>
              <a:buNone/>
            </a:pPr>
            <a:r>
              <a:rPr lang="en-US" dirty="0" smtClean="0"/>
              <a:t>*At times, of course, this heuristic behavior proves inferior.</a:t>
            </a:r>
          </a:p>
          <a:p>
            <a:pPr lvl="1">
              <a:buSzPct val="75000"/>
              <a:buFont typeface="Wingdings" pitchFamily="2" charset="2"/>
              <a:buChar char="§"/>
            </a:pPr>
            <a:r>
              <a:rPr lang="en-US" dirty="0" smtClean="0"/>
              <a:t>For example, we do not see the gorilla.</a:t>
            </a:r>
          </a:p>
          <a:p>
            <a:pPr lvl="1">
              <a:buSzPct val="75000"/>
              <a:buFont typeface="Wingdings" pitchFamily="2" charset="2"/>
              <a:buChar char="§"/>
            </a:pPr>
            <a:r>
              <a:rPr lang="en-US" dirty="0" smtClean="0"/>
              <a:t>We have trouble entertaining multiple hypotheses.</a:t>
            </a:r>
          </a:p>
          <a:p>
            <a:pPr lvl="2">
              <a:buFont typeface="Wingdings" pitchFamily="2" charset="2"/>
              <a:buChar char="§"/>
            </a:pPr>
            <a:r>
              <a:rPr lang="en-US" sz="2600" dirty="0" smtClean="0"/>
              <a:t>Polarization</a:t>
            </a:r>
          </a:p>
          <a:p>
            <a:pPr lvl="2">
              <a:buFont typeface="Wingdings" pitchFamily="2" charset="2"/>
              <a:buChar char="§"/>
            </a:pPr>
            <a:r>
              <a:rPr lang="en-US" sz="2600" dirty="0" smtClean="0"/>
              <a:t>Physician, one diagnosis and therapy.  Doesn’t work.  Second diagnosis and therapy.</a:t>
            </a:r>
          </a:p>
          <a:p>
            <a:pPr>
              <a:buSzPct val="75000"/>
              <a:buNone/>
            </a:pPr>
            <a:r>
              <a:rPr lang="en-US" b="1" dirty="0" smtClean="0"/>
              <a:t>CONJECTURE:  </a:t>
            </a:r>
            <a:r>
              <a:rPr lang="en-US" dirty="0" smtClean="0"/>
              <a:t>The brain is not used to (good at) entertaining developments that would amaze that have not been experienced before.  (Opposite of the availability heuristic.)</a:t>
            </a:r>
          </a:p>
          <a:p>
            <a:pPr lvl="1">
              <a:buSzPct val="75000"/>
              <a:buFont typeface="Wingdings" pitchFamily="2" charset="2"/>
              <a:buChar char="§"/>
            </a:pPr>
            <a:r>
              <a:rPr lang="en-US" dirty="0" smtClean="0"/>
              <a:t>Shark attacks – readily available</a:t>
            </a:r>
          </a:p>
          <a:p>
            <a:pPr lvl="1">
              <a:buSzPct val="75000"/>
              <a:buFont typeface="Wingdings" pitchFamily="2" charset="2"/>
              <a:buChar char="§"/>
            </a:pPr>
            <a:r>
              <a:rPr lang="en-US" dirty="0" smtClean="0"/>
              <a:t>NSA surveillance, financial meltdown – highly unavailable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Closing Conundrum</a:t>
            </a:r>
            <a:endParaRPr lang="en-US" dirty="0"/>
          </a:p>
        </p:txBody>
      </p:sp>
      <p:sp>
        <p:nvSpPr>
          <p:cNvPr id="3" name="Content Placeholder 2"/>
          <p:cNvSpPr>
            <a:spLocks noGrp="1"/>
          </p:cNvSpPr>
          <p:nvPr>
            <p:ph sz="quarter" idx="1"/>
          </p:nvPr>
        </p:nvSpPr>
        <p:spPr/>
        <p:txBody>
          <a:bodyPr>
            <a:normAutofit lnSpcReduction="10000"/>
          </a:bodyPr>
          <a:lstStyle/>
          <a:p>
            <a:pPr>
              <a:buSzPct val="75000"/>
              <a:buFont typeface="Wingdings" pitchFamily="2" charset="2"/>
              <a:buChar char="§"/>
            </a:pPr>
            <a:r>
              <a:rPr lang="en-US" dirty="0" smtClean="0"/>
              <a:t>The brain has difficulty focusing on multiple subjects or stimuli at the same time.  That is efficient, and can be thought of as how one would use a super computer.</a:t>
            </a:r>
          </a:p>
          <a:p>
            <a:pPr>
              <a:buSzPct val="75000"/>
              <a:buFont typeface="Wingdings" pitchFamily="2" charset="2"/>
              <a:buChar char="§"/>
            </a:pPr>
            <a:r>
              <a:rPr lang="en-US" dirty="0" smtClean="0"/>
              <a:t>Individuals fail to recognize despite having long time periods to switch from one focus to another.  Why?</a:t>
            </a:r>
          </a:p>
          <a:p>
            <a:pPr>
              <a:buSzPct val="75000"/>
              <a:buFont typeface="Wingdings" pitchFamily="2" charset="2"/>
              <a:buChar char="§"/>
            </a:pPr>
            <a:r>
              <a:rPr lang="en-US" dirty="0" smtClean="0"/>
              <a:t>Government organizations, which have highly trained individuals with a responsibility to anticipate CADs, often fail in the same way.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ciety as ship heading for the edge of a waterfall - version 2"/>
          <p:cNvPicPr>
            <a:picLocks noChangeAspect="1" noChangeArrowheads="1"/>
          </p:cNvPicPr>
          <p:nvPr/>
        </p:nvPicPr>
        <p:blipFill>
          <a:blip r:embed="rId2" cstate="print"/>
          <a:srcRect/>
          <a:stretch>
            <a:fillRect/>
          </a:stretch>
        </p:blipFill>
        <p:spPr bwMode="auto">
          <a:xfrm>
            <a:off x="2209800" y="304800"/>
            <a:ext cx="4419600" cy="6441332"/>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WASPOLLED" val="1F360F773CF44AAEA2AAD882888E0A11"/>
  <p:tag name="TPVERSION" val="5"/>
  <p:tag name="TPFULLVERSION" val="5.3.0.3294"/>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SLIDEGUID" val="317FDD5C2FC3467F9AA5B5FABC80A746"/>
  <p:tag name="TYPE" val="MultiChoiceSlide"/>
  <p:tag name="TPSLIDEBULLETSTYLE" val="2"/>
  <p:tag name="CHARTTYPE" val="0"/>
  <p:tag name="CHARTDEFINEDCOLORS" val="3,6,10,45,32,50,13,4,9,55,1"/>
  <p:tag name="LIVECHARTING" val="False"/>
  <p:tag name="TPQUESTIONXML" val="﻿&lt;?xml version=&quot;1.0&quot; encoding=&quot;utf-8&quot;?&gt;&#10;&lt;questionlist&gt;&#10;    &lt;properties&gt;&#10;        &lt;guid&gt;2F53A6BBA6F240A483BB3FCFF84DECBB&lt;/guid&gt;&#10;        &lt;description /&gt;&#10;        &lt;date&gt;11/18/2013 5:02:4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17FDD5C2FC3467F9AA5B5FABC80A746&lt;/guid&gt;&#10;            &lt;repollguid&gt;29E24CE2EBB64CD793D88EA93709A330&lt;/repollguid&gt;&#10;            &lt;sourceid&gt;FAD1847AE2A2438C946D69BEE3F8E444&lt;/sourceid&gt;&#10;            &lt;questiontext&gt;Register Your Clicker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demographic&gt;True&lt;/demographic&gt;&#10;            &lt;groupname /&gt;&#10;            &lt;answers&gt;&#10;                &lt;answer&gt;&#10;                    &lt;guid&gt;12A6B555EEEC4A7E882B33901B0479A1&lt;/guid&gt;&#10;                    &lt;answertext&gt;I am an A&lt;/answertext&gt;&#10;                    &lt;valuetype&gt;0&lt;/valuetype&gt;&#10;                &lt;/answer&gt;&#10;                &lt;answer&gt;&#10;                    &lt;guid&gt;7AD7203F86534F4EBD53C7DC73F0EC6C&lt;/guid&gt;&#10;                    &lt;answertext&gt;I am a B&lt;/answertext&gt;&#10;                    &lt;valuetype&gt;0&lt;/valuetype&gt;&#10;                &lt;/answer&gt;&#10;            &lt;/answers&gt;&#10;        &lt;/multichoice&gt;&#10;    &lt;/questions&gt;&#10;&lt;/questionlist&gt;"/>
  <p:tag name="AUTOOPENPOLL" val="False"/>
  <p:tag name="AUTOFORMATCHART" val="True"/>
  <p:tag name="RESULTS" val="Register Your Clickers[;crlf;]4[;]4[;]4[;]False[;]0[;][;crlf;]1.5[;]1.5[;]0.5[;]0.25[;crlf;]2[;]0[;]I am an A1[;]I am an A[;][;crlf;]2[;]0[;]I am a B2[;]I am a B[;]"/>
  <p:tag name="HASRESULTS" val="True"/>
</p:tagLst>
</file>

<file path=ppt/tags/tag3.xml><?xml version="1.0" encoding="utf-8"?>
<p:tagLst xmlns:a="http://schemas.openxmlformats.org/drawingml/2006/main" xmlns:r="http://schemas.openxmlformats.org/officeDocument/2006/relationships" xmlns:p="http://schemas.openxmlformats.org/presentationml/2006/main">
  <p:tag name="ZEROBASED" val="False"/>
</p:tagLst>
</file>

<file path=ppt/tags/tag4.xml><?xml version="1.0" encoding="utf-8"?>
<p:tagLst xmlns:a="http://schemas.openxmlformats.org/drawingml/2006/main" xmlns:r="http://schemas.openxmlformats.org/officeDocument/2006/relationships" xmlns:p="http://schemas.openxmlformats.org/presentationml/2006/main">
  <p:tag name="SLIDEGUID" val="DEAFDE0AFE994D9CAABD06D8AC0F7E73"/>
  <p:tag name="TYPE" val="MultiChoiceSlide"/>
  <p:tag name="TPSLIDEBULLETSTYLE" val="2"/>
  <p:tag name="CHARTTYPE" val="0"/>
  <p:tag name="CHARTDEFINEDCOLORS" val="3,6,10,45,32,50,13,4,9,55,1"/>
  <p:tag name="LIVECHARTING" val="False"/>
  <p:tag name="TPQUESTIONXML" val="﻿&lt;?xml version=&quot;1.0&quot; encoding=&quot;utf-8&quot;?&gt;&#10;&lt;questionlist&gt;&#10;    &lt;properties&gt;&#10;        &lt;guid&gt;A181FBA2D69D4704A2E07CABA540CF27&lt;/guid&gt;&#10;        &lt;description /&gt;&#10;        &lt;date&gt;11/18/2013 5:04:5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EAFDE0AFE994D9CAABD06D8AC0F7E73&lt;/guid&gt;&#10;            &lt;repollguid&gt;6C8FE20449D84129AE91C1BD3CCD5D8C&lt;/repollguid&gt;&#10;            &lt;sourceid&gt;A2BF5E33BF1444B69057AB8F8234485C&lt;/sourceid&gt;&#10;            &lt;questiontext&gt;  Shock Experiment: Amount I would need to get paid&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4F9B278389C14EE3B07812E2EE5ECC0B&lt;/guid&gt;&#10;                    &lt;answertext&gt;$0&lt;/answertext&gt;&#10;                    &lt;valuetype&gt;0&lt;/valuetype&gt;&#10;                &lt;/answer&gt;&#10;                &lt;answer&gt;&#10;                    &lt;guid&gt;9FC381446097448A9A5C4F081B6F4ACE&lt;/guid&gt;&#10;                    &lt;answertext&gt;$1-9&lt;/answertext&gt;&#10;                    &lt;valuetype&gt;0&lt;/valuetype&gt;&#10;                &lt;/answer&gt;&#10;                &lt;answer&gt;&#10;                    &lt;guid&gt;ECB430BC1B4B477982491511B8BC373E&lt;/guid&gt;&#10;                    &lt;answertext&gt;$10-24&lt;/answertext&gt;&#10;                    &lt;valuetype&gt;0&lt;/valuetype&gt;&#10;                &lt;/answer&gt;&#10;                &lt;answer&gt;&#10;                    &lt;guid&gt;6C97169923B4453D88D2B3A49215BEFA&lt;/guid&gt;&#10;                    &lt;answertext&gt;$25-99&lt;/answertext&gt;&#10;                    &lt;valuetype&gt;0&lt;/valuetype&gt;&#10;                &lt;/answer&gt;&#10;                &lt;answer&gt;&#10;                    &lt;guid&gt;F5516AF6B89E44A4B85518508E058A1A&lt;/guid&gt;&#10;                    &lt;answertext&gt;$100-499&lt;/answertext&gt;&#10;                    &lt;valuetype&gt;0&lt;/valuetype&gt;&#10;                &lt;/answer&gt;&#10;                &lt;answer&gt;&#10;                    &lt;guid&gt;5B31E2E2BB4E4560989BEB2D2D428093&lt;/guid&gt;&#10;                    &lt;answertext&gt;$500-999&lt;/answertext&gt;&#10;                    &lt;valuetype&gt;0&lt;/valuetype&gt;&#10;                &lt;/answer&gt;&#10;                &lt;answer&gt;&#10;                    &lt;guid&gt;92A0AF24327C4A238F0337CFD2FD77A2&lt;/guid&gt;&#10;                    &lt;answertext&gt;$1000-4,999&lt;/answertext&gt;&#10;                    &lt;valuetype&gt;0&lt;/valuetype&gt;&#10;                &lt;/answer&gt;&#10;                &lt;answer&gt;&#10;                    &lt;guid&gt;5C9FC7D3F03147F8A7B80FF68122F617&lt;/guid&gt;&#10;                    &lt;answertext&gt;$5,000-9,999&lt;/answertext&gt;&#10;                    &lt;valuetype&gt;0&lt;/valuetype&gt;&#10;                &lt;/answer&gt;&#10;                &lt;answer&gt;&#10;                    &lt;guid&gt;7046CA6FA5CD4F28BE2B2305856AE53E&lt;/guid&gt;&#10;                    &lt;answertext&gt;$10,000 or more&lt;/answertext&gt;&#10;                    &lt;valuetype&gt;0&lt;/valuetype&gt;&#10;                &lt;/answer&gt;&#10;            &lt;/answers&gt;&#10;        &lt;/multichoice&gt;&#10;    &lt;/questions&gt;&#10;&lt;/questionlist&gt;"/>
  <p:tag name="AUTOOPENPOLL" val="False"/>
  <p:tag name="AUTOFORMATCHART" val="True"/>
  <p:tag name="RESULTS" val="  Shock Experiment: Amount I would need to get paid[;crlf;]4[;]4[;]4[;]False[;]0[;][;crlf;]4.25[;]4[;]0.433012701892219[;]0.1875[;crlf;]0[;]0[;]$01[;]$0[;][;crlf;]0[;]0[;]$1-92[;]$1-9[;][;crlf;]0[;]0[;]$10-243[;]$10-24[;][;crlf;]3[;]0[;]$25-994[;]$25-99[;][;crlf;]1[;]0[;]$100-4995[;]$100-499[;][;crlf;]0[;]0[;]$500-9996[;]$500-999[;][;crlf;]0[;]0[;]$1000-4,9997[;]$1000-4,999[;][;crlf;]0[;]0[;]$5,000-9,9998[;]$5,000-9,999[;][;crlf;]0[;]0[;]$10,000 or more9[;]$10,000 or more[;]"/>
  <p:tag name="HASRESULTS" val="True"/>
</p:tagLst>
</file>

<file path=ppt/tags/tag5.xml><?xml version="1.0" encoding="utf-8"?>
<p:tagLst xmlns:a="http://schemas.openxmlformats.org/drawingml/2006/main" xmlns:r="http://schemas.openxmlformats.org/officeDocument/2006/relationships" xmlns:p="http://schemas.openxmlformats.org/presentationml/2006/main">
  <p:tag name="ZEROBASED" val="False"/>
</p:tagLst>
</file>

<file path=ppt/tags/tag6.xml><?xml version="1.0" encoding="utf-8"?>
<p:tagLst xmlns:a="http://schemas.openxmlformats.org/drawingml/2006/main" xmlns:r="http://schemas.openxmlformats.org/officeDocument/2006/relationships" xmlns:p="http://schemas.openxmlformats.org/presentationml/2006/main">
  <p:tag name="DEMODATA" val="&lt;demodata&gt;&lt;name&gt;Register Your Clickers&lt;/name&gt;&lt;slideguid&gt;317FDD5C2FC3467F9AA5B5FABC80A746&lt;/slideguid&gt;&lt;/demodata&gt;"/>
  <p:tag name="SOURCEGUID" val="DEAFDE0AFE994D9CAABD06D8AC0F7E73"/>
  <p:tag name="TYPE" val="DemographicComparisonSlide"/>
</p:tagLst>
</file>

<file path=ppt/tags/tag7.xml><?xml version="1.0" encoding="utf-8"?>
<p:tagLst xmlns:a="http://schemas.openxmlformats.org/drawingml/2006/main" xmlns:r="http://schemas.openxmlformats.org/officeDocument/2006/relationships" xmlns:p="http://schemas.openxmlformats.org/presentationml/2006/main">
  <p:tag name="SLIDEGUID" val="FEB9D534E4A5431A88D5595E5DB20E22"/>
  <p:tag name="TYPE" val="MultiChoiceSlide"/>
  <p:tag name="TPSLIDEBULLETSTYLE" val="2"/>
  <p:tag name="CHARTTYPE" val="0"/>
  <p:tag name="CHARTDEFINEDCOLORS" val="3,6,10,45,32,50,13,4,9,55,1"/>
  <p:tag name="HASRESULTS" val="False"/>
  <p:tag name="TPQUESTIONXML" val="﻿&lt;?xml version=&quot;1.0&quot; encoding=&quot;utf-8&quot;?&gt;&#10;&lt;questionlist&gt;&#10;    &lt;properties&gt;&#10;        &lt;guid&gt;9AFBB1FAE7CF4791B86504DBD827BF1C&lt;/guid&gt;&#10;        &lt;description /&gt;&#10;        &lt;date&gt;11/18/2013 5:04:5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EB9D534E4A5431A88D5595E5DB20E22&lt;/guid&gt;&#10;            &lt;repollguid&gt;0CDC9DE6D60E42F69905429F3146F189&lt;/repollguid&gt;&#10;            &lt;sourceid&gt;6849F0F1C2DA4B05A9E0D95AFE4494C5&lt;/sourceid&gt;&#10;            &lt;questiontext&gt;What is the likelihood that this is the REDDISH Bag?&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F8B826AEAE8B4446801EEC8C42FB34C6&lt;/guid&gt;&#10;                    &lt;answertext&gt;Less than 50%&lt;/answertext&gt;&#10;                    &lt;valuetype&gt;0&lt;/valuetype&gt;&#10;                &lt;/answer&gt;&#10;                &lt;answer&gt;&#10;                    &lt;guid&gt;64BE0DC167DE4112937EB7BED79BCDCD&lt;/guid&gt;&#10;                    &lt;answertext&gt;50-60%&lt;/answertext&gt;&#10;                    &lt;valuetype&gt;0&lt;/valuetype&gt;&#10;                &lt;/answer&gt;&#10;                &lt;answer&gt;&#10;                    &lt;guid&gt;7DB16BFE5D334C8CBB359EBD63E068D9&lt;/guid&gt;&#10;                    &lt;answertext&gt;60-70%&lt;/answertext&gt;&#10;                    &lt;valuetype&gt;0&lt;/valuetype&gt;&#10;                &lt;/answer&gt;&#10;                &lt;answer&gt;&#10;                    &lt;guid&gt;1AC531BB70244CC888CF37D7929E84C0&lt;/guid&gt;&#10;                    &lt;answertext&gt;70-80%&lt;/answertext&gt;&#10;                    &lt;valuetype&gt;0&lt;/valuetype&gt;&#10;                &lt;/answer&gt;&#10;                &lt;answer&gt;&#10;                    &lt;guid&gt;FCC3DDD12CB54A06A2F4B088ADBBE89A&lt;/guid&gt;&#10;                    &lt;answertext&gt;80-90%&lt;/answertext&gt;&#10;                    &lt;valuetype&gt;0&lt;/valuetype&gt;&#10;                &lt;/answer&gt;&#10;                &lt;answer&gt;&#10;                    &lt;guid&gt;2D95AE62753E4FF4A174B3DF5292DD84&lt;/guid&gt;&#10;                    &lt;answertext&gt;90-95%&lt;/answertext&gt;&#10;                    &lt;valuetype&gt;0&lt;/valuetype&gt;&#10;                &lt;/answer&gt;&#10;                &lt;answer&gt;&#10;                    &lt;guid&gt;C40ABF7922D14B23848DB6C8B42078FA&lt;/guid&gt;&#10;                    &lt;answertext&gt;More than 95%&lt;/answertext&gt;&#10;                    &lt;valuetype&gt;0&lt;/valuetype&gt;&#10;                &lt;/answer&gt;&#10;            &lt;/answers&gt;&#10;        &lt;/multichoice&gt;&#10;    &lt;/questions&gt;&#10;&lt;/questionlist&gt;"/>
  <p:tag name="LIVECHARTING" val="False"/>
  <p:tag name="AUTOOPENPOLL" val="False"/>
  <p:tag name="AUTOFORMATCHART" val="True"/>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bg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bg2"/>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227</TotalTime>
  <Words>947</Words>
  <Application>Microsoft Office PowerPoint</Application>
  <PresentationFormat>On-screen Show (4:3)</PresentationFormat>
  <Paragraphs>175</Paragraphs>
  <Slides>26</Slides>
  <Notes>2</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26</vt:i4>
      </vt:variant>
    </vt:vector>
  </HeadingPairs>
  <TitlesOfParts>
    <vt:vector size="31" baseType="lpstr">
      <vt:lpstr>Median</vt:lpstr>
      <vt:lpstr>1_Blank Presentation</vt:lpstr>
      <vt:lpstr>Civic</vt:lpstr>
      <vt:lpstr>Chart</vt:lpstr>
      <vt:lpstr>Acrobat Control for ActiveX</vt:lpstr>
      <vt:lpstr>Risk, uncertainty  and ignorance Richard Zeckhauser Harvard University</vt:lpstr>
      <vt:lpstr>Central Arguments</vt:lpstr>
      <vt:lpstr>Second talk will be on the Wisdom of Crowds and the Stupidity of Herds</vt:lpstr>
      <vt:lpstr>Importance</vt:lpstr>
      <vt:lpstr>Slide 5</vt:lpstr>
      <vt:lpstr>Register Your Clickers</vt:lpstr>
      <vt:lpstr>  Shock Experiment:  Amount I would need to get paid</vt:lpstr>
      <vt:lpstr>Slide 8</vt:lpstr>
      <vt:lpstr>Update Information</vt:lpstr>
      <vt:lpstr>Anchoring</vt:lpstr>
      <vt:lpstr>What is the likelihood that this is the REDDISH Bag?</vt:lpstr>
      <vt:lpstr>Categorization of Situations Where Outcomes are Unknown</vt:lpstr>
      <vt:lpstr>Main Arguments</vt:lpstr>
      <vt:lpstr>Behavioral decision</vt:lpstr>
      <vt:lpstr>Evidence that Ignorance is Not Recognized</vt:lpstr>
      <vt:lpstr>Climate Change and Global Warming</vt:lpstr>
      <vt:lpstr>Major Policy Issues</vt:lpstr>
      <vt:lpstr>Consequential Amazing Developments (CADs)</vt:lpstr>
      <vt:lpstr>Sherlock Holmes –  Greatest Detective in Western Literature</vt:lpstr>
      <vt:lpstr>Would Holmes’ Skill Conquer Ignorance?</vt:lpstr>
      <vt:lpstr>Decisions Under Ignorance</vt:lpstr>
      <vt:lpstr>Poor Decisions Given Ignorance</vt:lpstr>
      <vt:lpstr>Ignorance Not Recognized: Possibly Related Psychological Findings</vt:lpstr>
      <vt:lpstr>The Brain as an Economizing Organ</vt:lpstr>
      <vt:lpstr>Closing Conundrum</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Decision and Effective Investment  Richard Zeckhauser Harvard University</dc:title>
  <dc:creator>itfsa</dc:creator>
  <cp:lastModifiedBy>itfsa</cp:lastModifiedBy>
  <cp:revision>27</cp:revision>
  <dcterms:created xsi:type="dcterms:W3CDTF">2013-11-12T21:08:03Z</dcterms:created>
  <dcterms:modified xsi:type="dcterms:W3CDTF">2014-01-09T20:36:57Z</dcterms:modified>
</cp:coreProperties>
</file>