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30" r:id="rId2"/>
  </p:sldMasterIdLst>
  <p:notesMasterIdLst>
    <p:notesMasterId r:id="rId25"/>
  </p:notesMasterIdLst>
  <p:handoutMasterIdLst>
    <p:handoutMasterId r:id="rId26"/>
  </p:handoutMasterIdLst>
  <p:sldIdLst>
    <p:sldId id="256" r:id="rId3"/>
    <p:sldId id="288" r:id="rId4"/>
    <p:sldId id="289" r:id="rId5"/>
    <p:sldId id="290" r:id="rId6"/>
    <p:sldId id="291" r:id="rId7"/>
    <p:sldId id="292" r:id="rId8"/>
    <p:sldId id="293" r:id="rId9"/>
    <p:sldId id="295" r:id="rId10"/>
    <p:sldId id="294" r:id="rId11"/>
    <p:sldId id="296" r:id="rId12"/>
    <p:sldId id="297" r:id="rId13"/>
    <p:sldId id="298" r:id="rId14"/>
    <p:sldId id="308" r:id="rId15"/>
    <p:sldId id="307" r:id="rId16"/>
    <p:sldId id="299" r:id="rId17"/>
    <p:sldId id="300" r:id="rId18"/>
    <p:sldId id="301" r:id="rId19"/>
    <p:sldId id="302" r:id="rId20"/>
    <p:sldId id="303" r:id="rId21"/>
    <p:sldId id="304" r:id="rId22"/>
    <p:sldId id="305" r:id="rId23"/>
    <p:sldId id="306" r:id="rId24"/>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629" y="33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630"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2DD24C-C551-454E-804D-47DED2413DD7}" type="slidenum">
              <a:rPr lang="en-US" smtClean="0"/>
              <a:pPr/>
              <a:t>‹#›</a:t>
            </a:fld>
            <a:endParaRPr lang="en-US"/>
          </a:p>
        </p:txBody>
      </p:sp>
    </p:spTree>
    <p:extLst>
      <p:ext uri="{BB962C8B-B14F-4D97-AF65-F5344CB8AC3E}">
        <p14:creationId xmlns:p14="http://schemas.microsoft.com/office/powerpoint/2010/main" xmlns="" val="1523454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78AB41-A8F0-4B4B-9365-75714683BFEB}" type="datetimeFigureOut">
              <a:rPr lang="en-US" smtClean="0"/>
              <a:pPr/>
              <a:t>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F90570-A2B2-4D57-844B-5752A166F8ED}" type="slidenum">
              <a:rPr lang="en-US" smtClean="0"/>
              <a:pPr/>
              <a:t>‹#›</a:t>
            </a:fld>
            <a:endParaRPr lang="en-US"/>
          </a:p>
        </p:txBody>
      </p:sp>
    </p:spTree>
    <p:extLst>
      <p:ext uri="{BB962C8B-B14F-4D97-AF65-F5344CB8AC3E}">
        <p14:creationId xmlns:p14="http://schemas.microsoft.com/office/powerpoint/2010/main" xmlns="" val="377369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F90570-A2B2-4D57-844B-5752A166F8E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7C72D972-9A1F-4542-8B1D-38CC353D2D69}"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143000" y="685800"/>
            <a:ext cx="4572000" cy="3429000"/>
          </a:xfrm>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A8A68FA3-F4F4-4170-840A-051A5CF9AC94}"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noFill/>
        </p:spPr>
        <p:txBody>
          <a:bodyPr/>
          <a:lstStyle/>
          <a:p>
            <a:fld id="{91B1F09E-77C3-43C2-B584-29FD1099E393}" type="slidenum">
              <a:rPr lang="en-US" smtClean="0">
                <a:solidFill>
                  <a:srgbClr val="000000"/>
                </a:solidFill>
                <a:latin typeface="Arial" charset="0"/>
              </a:rPr>
              <a:pPr/>
              <a:t>13</a:t>
            </a:fld>
            <a:endParaRPr lang="en-US" smtClean="0">
              <a:solidFill>
                <a:srgbClr val="000000"/>
              </a:solidFill>
              <a:latin typeface="Arial" charset="0"/>
            </a:endParaRPr>
          </a:p>
        </p:txBody>
      </p:sp>
      <p:sp>
        <p:nvSpPr>
          <p:cNvPr id="59395" name="Rectangle 2"/>
          <p:cNvSpPr>
            <a:spLocks noGrp="1" noRot="1" noChangeAspect="1" noChangeArrowheads="1" noTextEdit="1"/>
          </p:cNvSpPr>
          <p:nvPr>
            <p:ph type="sldImg"/>
          </p:nvPr>
        </p:nvSpPr>
        <p:spPr>
          <a:xfrm>
            <a:off x="1143000" y="685800"/>
            <a:ext cx="4572000" cy="3429000"/>
          </a:xfrm>
          <a:ln/>
        </p:spPr>
      </p:sp>
      <p:sp>
        <p:nvSpPr>
          <p:cNvPr id="59396" name="Rectangle 3"/>
          <p:cNvSpPr>
            <a:spLocks noGrp="1" noChangeArrowheads="1"/>
          </p:cNvSpPr>
          <p:nvPr>
            <p:ph type="body" idx="1"/>
          </p:nvPr>
        </p:nvSpPr>
        <p:spPr>
          <a:xfrm>
            <a:off x="915116" y="4342754"/>
            <a:ext cx="5027769" cy="4115123"/>
          </a:xfrm>
          <a:noFill/>
          <a:ln/>
        </p:spPr>
        <p:txBody>
          <a:bodyPr/>
          <a:lstStyle/>
          <a:p>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9"/>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5"/>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1"/>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700"/>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1/9/2014</a:t>
            </a:fld>
            <a:endParaRPr lang="en-US" sz="2000" dirty="0">
              <a:solidFill>
                <a:srgbClr val="FFFFFF"/>
              </a:solidFill>
            </a:endParaRPr>
          </a:p>
        </p:txBody>
      </p:sp>
      <p:sp>
        <p:nvSpPr>
          <p:cNvPr id="17" name="Footer Placeholder 16"/>
          <p:cNvSpPr>
            <a:spLocks noGrp="1"/>
          </p:cNvSpPr>
          <p:nvPr>
            <p:ph type="ftr" sz="quarter" idx="11"/>
          </p:nvPr>
        </p:nvSpPr>
        <p:spPr>
          <a:xfrm>
            <a:off x="2085393" y="236539"/>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1"/>
            <a:ext cx="8382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1/9/2014</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1"/>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3A271A1-F6D6-438B-A432-4747EE7ECD40}" type="datetimeFigureOut">
              <a:rPr lang="en-US" smtClean="0"/>
              <a:pPr/>
              <a:t>1/9/2014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8"/>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8"/>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3A271A1-F6D6-438B-A432-4747EE7ECD40}" type="datetimeFigureOut">
              <a:rPr lang="en-US" smtClean="0"/>
              <a:pPr/>
              <a:t>1/9/2014</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3A271A1-F6D6-438B-A432-4747EE7ECD40}" type="datetimeFigureOut">
              <a:rPr lang="en-US" smtClean="0"/>
              <a:pPr/>
              <a:t>1/9/2014</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3A271A1-F6D6-438B-A432-4747EE7ECD40}" type="datetimeFigureOut">
              <a:rPr lang="en-US" smtClean="0"/>
              <a:pPr/>
              <a:t>1/9/2014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1/9/2014</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1/9/2014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1"/>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1"/>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1"/>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1"/>
            <a:ext cx="2667000" cy="365125"/>
          </a:xfrm>
        </p:spPr>
        <p:txBody>
          <a:bodyPr rtlCol="0"/>
          <a:lstStyle/>
          <a:p>
            <a:fld id="{23A271A1-F6D6-438B-A432-4747EE7ECD40}" type="datetimeFigureOut">
              <a:rPr lang="en-US" smtClean="0"/>
              <a:pPr/>
              <a:t>1/9/2014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7"/>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1/9/2014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3"/>
            <a:ext cx="2209800" cy="365125"/>
          </a:xfrm>
        </p:spPr>
        <p:txBody>
          <a:bodyPr/>
          <a:lstStyle/>
          <a:p>
            <a:fld id="{23A271A1-F6D6-438B-A432-4747EE7ECD40}" type="datetimeFigureOut">
              <a:rPr lang="en-US" smtClean="0"/>
              <a:pPr/>
              <a:t>1/9/2014</a:t>
            </a:fld>
            <a:endParaRPr lang="en-US" dirty="0"/>
          </a:p>
        </p:txBody>
      </p:sp>
      <p:sp>
        <p:nvSpPr>
          <p:cNvPr id="5" name="Footer Placeholder 4"/>
          <p:cNvSpPr>
            <a:spLocks noGrp="1"/>
          </p:cNvSpPr>
          <p:nvPr>
            <p:ph type="ftr" sz="quarter" idx="11"/>
          </p:nvPr>
        </p:nvSpPr>
        <p:spPr>
          <a:xfrm>
            <a:off x="457203" y="6248208"/>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1"/>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1"/>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9" y="144462"/>
            <a:ext cx="533400" cy="244476"/>
          </a:xfrm>
        </p:spPr>
        <p:txBody>
          <a:bodyPr/>
          <a:lstStyle/>
          <a:p>
            <a:fld id="{F0C94032-CD4C-4C25-B0C2-CEC720522D92}"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271A1-F6D6-438B-A432-4747EE7ECD40}" type="datetimeFigureOut">
              <a:rPr lang="en-US" smtClean="0"/>
              <a:pPr/>
              <a:t>1/9/2014</a:t>
            </a:fld>
            <a:endParaRPr lang="en-US" sz="1400" dirty="0">
              <a:solidFill>
                <a:schemeClr val="tx2"/>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400"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extLst>
      <p:ext uri="{BB962C8B-B14F-4D97-AF65-F5344CB8AC3E}">
        <p14:creationId xmlns:p14="http://schemas.microsoft.com/office/powerpoint/2010/main" xmlns="" val="3483531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29748"/>
            <a:ext cx="7772400" cy="147107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5721"/>
            <a:ext cx="6400800" cy="175293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4963E1A-9631-4F3E-8703-6231BDA7AA8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1"/>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1"/>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3A271A1-F6D6-438B-A432-4747EE7ECD40}" type="datetimeFigureOut">
              <a:rPr lang="en-US" smtClean="0"/>
              <a:pPr/>
              <a:t>1/9/2014</a:t>
            </a:fld>
            <a:endParaRPr lang="en-US" sz="1400" dirty="0">
              <a:solidFill>
                <a:schemeClr val="tx2"/>
              </a:solidFill>
            </a:endParaRPr>
          </a:p>
        </p:txBody>
      </p:sp>
      <p:sp>
        <p:nvSpPr>
          <p:cNvPr id="3" name="Footer Placeholder 2"/>
          <p:cNvSpPr>
            <a:spLocks noGrp="1"/>
          </p:cNvSpPr>
          <p:nvPr>
            <p:ph type="ftr" sz="quarter" idx="3"/>
          </p:nvPr>
        </p:nvSpPr>
        <p:spPr>
          <a:xfrm>
            <a:off x="609602" y="6248207"/>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1"/>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1"/>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1"/>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9"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685800" y="608931"/>
            <a:ext cx="7772400" cy="114400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685800" y="1980531"/>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9620" name="Rectangle 4"/>
          <p:cNvSpPr>
            <a:spLocks noGrp="1" noChangeArrowheads="1"/>
          </p:cNvSpPr>
          <p:nvPr>
            <p:ph type="dt" sz="half" idx="2"/>
          </p:nvPr>
        </p:nvSpPr>
        <p:spPr bwMode="auto">
          <a:xfrm>
            <a:off x="685800" y="6249070"/>
            <a:ext cx="1905000" cy="4566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400">
                <a:solidFill>
                  <a:srgbClr val="000000"/>
                </a:solidFill>
                <a:latin typeface="+mn-lt"/>
                <a:ea typeface="+mn-ea"/>
              </a:defRPr>
            </a:lvl1pPr>
          </a:lstStyle>
          <a:p>
            <a:pPr eaLnBrk="0" fontAlgn="base" hangingPunct="0">
              <a:spcBef>
                <a:spcPct val="0"/>
              </a:spcBef>
              <a:spcAft>
                <a:spcPct val="0"/>
              </a:spcAft>
              <a:defRPr/>
            </a:pPr>
            <a:endParaRPr lang="en-US"/>
          </a:p>
        </p:txBody>
      </p:sp>
      <p:sp>
        <p:nvSpPr>
          <p:cNvPr id="239621" name="Rectangle 5"/>
          <p:cNvSpPr>
            <a:spLocks noGrp="1" noChangeArrowheads="1"/>
          </p:cNvSpPr>
          <p:nvPr>
            <p:ph type="ftr" sz="quarter" idx="3"/>
          </p:nvPr>
        </p:nvSpPr>
        <p:spPr bwMode="auto">
          <a:xfrm>
            <a:off x="3124200" y="6249070"/>
            <a:ext cx="2895600" cy="4566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eaLnBrk="0" fontAlgn="base" hangingPunct="0">
              <a:spcBef>
                <a:spcPct val="0"/>
              </a:spcBef>
              <a:spcAft>
                <a:spcPct val="0"/>
              </a:spcAft>
              <a:defRPr/>
            </a:pPr>
            <a:endParaRPr lang="en-US"/>
          </a:p>
        </p:txBody>
      </p:sp>
      <p:sp>
        <p:nvSpPr>
          <p:cNvPr id="239622" name="Rectangle 6"/>
          <p:cNvSpPr>
            <a:spLocks noGrp="1" noChangeArrowheads="1"/>
          </p:cNvSpPr>
          <p:nvPr>
            <p:ph type="sldNum" sz="quarter" idx="4"/>
          </p:nvPr>
        </p:nvSpPr>
        <p:spPr bwMode="auto">
          <a:xfrm>
            <a:off x="6553200" y="6249070"/>
            <a:ext cx="1905000" cy="4566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eaLnBrk="0" fontAlgn="base" hangingPunct="0">
              <a:spcBef>
                <a:spcPct val="0"/>
              </a:spcBef>
              <a:spcAft>
                <a:spcPct val="0"/>
              </a:spcAft>
              <a:defRPr/>
            </a:pPr>
            <a:fld id="{1B121B2E-65B8-4DC3-A2B8-1CCEA02E1439}" type="slidenum">
              <a:rPr lang="en-US"/>
              <a:pPr eaLnBrk="0" fontAlgn="base" hangingPunct="0">
                <a:spcBef>
                  <a:spcPct val="0"/>
                </a:spcBef>
                <a:spcAft>
                  <a:spcPct val="0"/>
                </a:spcAft>
                <a:defRPr/>
              </a:pPr>
              <a:t>‹#›</a:t>
            </a:fld>
            <a:endParaRPr lang="en-US"/>
          </a:p>
        </p:txBody>
      </p:sp>
    </p:spTree>
  </p:cSld>
  <p:clrMap bg1="lt1" tx1="dk1" bg2="lt2" tx2="dk2" accent1="accent1" accent2="accent2" accent3="accent3" accent4="accent4" accent5="accent5" accent6="accent6" hlink="hlink" folHlink="folHlink"/>
  <p:sldLayoutIdLst>
    <p:sldLayoutId id="214748373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28" charset="-128"/>
        </a:defRPr>
      </a:lvl2pPr>
      <a:lvl3pPr algn="ctr" rtl="0" eaLnBrk="0" fontAlgn="base" hangingPunct="0">
        <a:spcBef>
          <a:spcPct val="0"/>
        </a:spcBef>
        <a:spcAft>
          <a:spcPct val="0"/>
        </a:spcAft>
        <a:defRPr sz="4400">
          <a:solidFill>
            <a:schemeClr val="tx2"/>
          </a:solidFill>
          <a:latin typeface="Arial" charset="0"/>
          <a:ea typeface="ＭＳ Ｐゴシック" pitchFamily="28" charset="-128"/>
        </a:defRPr>
      </a:lvl3pPr>
      <a:lvl4pPr algn="ctr" rtl="0" eaLnBrk="0" fontAlgn="base" hangingPunct="0">
        <a:spcBef>
          <a:spcPct val="0"/>
        </a:spcBef>
        <a:spcAft>
          <a:spcPct val="0"/>
        </a:spcAft>
        <a:defRPr sz="4400">
          <a:solidFill>
            <a:schemeClr val="tx2"/>
          </a:solidFill>
          <a:latin typeface="Arial" charset="0"/>
          <a:ea typeface="ＭＳ Ｐゴシック" pitchFamily="28" charset="-128"/>
        </a:defRPr>
      </a:lvl4pPr>
      <a:lvl5pPr algn="ctr" rtl="0" eaLnBrk="0" fontAlgn="base" hangingPunct="0">
        <a:spcBef>
          <a:spcPct val="0"/>
        </a:spcBef>
        <a:spcAft>
          <a:spcPct val="0"/>
        </a:spcAft>
        <a:defRPr sz="4400">
          <a:solidFill>
            <a:schemeClr val="tx2"/>
          </a:solidFill>
          <a:latin typeface="Arial" charset="0"/>
          <a:ea typeface="ＭＳ Ｐゴシック" pitchFamily="28" charset="-128"/>
        </a:defRPr>
      </a:lvl5pPr>
      <a:lvl6pPr marL="457200" algn="ctr" rtl="0" fontAlgn="base">
        <a:spcBef>
          <a:spcPct val="0"/>
        </a:spcBef>
        <a:spcAft>
          <a:spcPct val="0"/>
        </a:spcAft>
        <a:defRPr sz="4400">
          <a:solidFill>
            <a:schemeClr val="tx2"/>
          </a:solidFill>
          <a:latin typeface="Arial" charset="0"/>
          <a:ea typeface="ＭＳ Ｐゴシック" pitchFamily="28" charset="-128"/>
        </a:defRPr>
      </a:lvl6pPr>
      <a:lvl7pPr marL="914400" algn="ctr" rtl="0" fontAlgn="base">
        <a:spcBef>
          <a:spcPct val="0"/>
        </a:spcBef>
        <a:spcAft>
          <a:spcPct val="0"/>
        </a:spcAft>
        <a:defRPr sz="4400">
          <a:solidFill>
            <a:schemeClr val="tx2"/>
          </a:solidFill>
          <a:latin typeface="Arial" charset="0"/>
          <a:ea typeface="ＭＳ Ｐゴシック" pitchFamily="28" charset="-128"/>
        </a:defRPr>
      </a:lvl7pPr>
      <a:lvl8pPr marL="1371600" algn="ctr" rtl="0" fontAlgn="base">
        <a:spcBef>
          <a:spcPct val="0"/>
        </a:spcBef>
        <a:spcAft>
          <a:spcPct val="0"/>
        </a:spcAft>
        <a:defRPr sz="4400">
          <a:solidFill>
            <a:schemeClr val="tx2"/>
          </a:solidFill>
          <a:latin typeface="Arial" charset="0"/>
          <a:ea typeface="ＭＳ Ｐゴシック" pitchFamily="28" charset="-128"/>
        </a:defRPr>
      </a:lvl8pPr>
      <a:lvl9pPr marL="1828800" algn="ctr" rtl="0" fontAlgn="base">
        <a:spcBef>
          <a:spcPct val="0"/>
        </a:spcBef>
        <a:spcAft>
          <a:spcPct val="0"/>
        </a:spcAft>
        <a:defRPr sz="4400">
          <a:solidFill>
            <a:schemeClr val="tx2"/>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Bruno_de_Finetti"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en.wikipedia.org/wiki/Frank_P._Ramse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5" Type="http://schemas.openxmlformats.org/officeDocument/2006/relationships/oleObject" Target="../embeddings/oleObject3.bin"/><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5" Type="http://schemas.openxmlformats.org/officeDocument/2006/relationships/oleObject" Target="../embeddings/oleObject4.bin"/><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038601"/>
            <a:ext cx="6477000" cy="1828800"/>
          </a:xfrm>
        </p:spPr>
        <p:txBody>
          <a:bodyPr>
            <a:normAutofit fontScale="90000"/>
          </a:bodyPr>
          <a:lstStyle/>
          <a:p>
            <a:pPr algn="ctr"/>
            <a:r>
              <a:rPr lang="en-US" dirty="0" smtClean="0"/>
              <a:t>The Wisdom of crowds and stupidity of herds</a:t>
            </a:r>
            <a:br>
              <a:rPr lang="en-US" dirty="0" smtClean="0"/>
            </a:br>
            <a:r>
              <a:rPr lang="en-US" sz="2700" dirty="0" smtClean="0"/>
              <a:t>Richard Zeckhauser</a:t>
            </a:r>
            <a:br>
              <a:rPr lang="en-US" sz="2700" dirty="0" smtClean="0"/>
            </a:br>
            <a:r>
              <a:rPr lang="en-US" sz="2700" dirty="0" smtClean="0"/>
              <a:t>Harvard University</a:t>
            </a:r>
            <a:endParaRPr lang="en-US" sz="2700" dirty="0"/>
          </a:p>
        </p:txBody>
      </p:sp>
      <p:sp>
        <p:nvSpPr>
          <p:cNvPr id="3" name="Subtitle 2"/>
          <p:cNvSpPr>
            <a:spLocks noGrp="1"/>
          </p:cNvSpPr>
          <p:nvPr>
            <p:ph type="subTitle" idx="1"/>
          </p:nvPr>
        </p:nvSpPr>
        <p:spPr/>
        <p:txBody>
          <a:bodyPr>
            <a:normAutofit fontScale="92500" lnSpcReduction="20000"/>
          </a:bodyPr>
          <a:lstStyle/>
          <a:p>
            <a:r>
              <a:rPr lang="en-US" dirty="0" smtClean="0"/>
              <a:t>Presentation to National </a:t>
            </a:r>
            <a:r>
              <a:rPr lang="en-US" dirty="0" err="1" smtClean="0"/>
              <a:t>Chengchi</a:t>
            </a:r>
            <a:r>
              <a:rPr lang="en-US" dirty="0" smtClean="0"/>
              <a:t> University</a:t>
            </a:r>
            <a:br>
              <a:rPr lang="en-US" dirty="0" smtClean="0"/>
            </a:br>
            <a:r>
              <a:rPr lang="en-US" dirty="0" smtClean="0"/>
              <a:t>January 2014</a:t>
            </a:r>
            <a:endParaRPr lang="en-US" dirty="0"/>
          </a:p>
        </p:txBody>
      </p:sp>
      <p:pic>
        <p:nvPicPr>
          <p:cNvPr id="5" name="Picture 4" descr="http://s.wsj.net/public/resources/images/OB-CI926_nyse_D_20080916235436.jpg"/>
          <p:cNvPicPr>
            <a:picLocks noChangeAspect="1" noChangeArrowheads="1"/>
          </p:cNvPicPr>
          <p:nvPr/>
        </p:nvPicPr>
        <p:blipFill>
          <a:blip r:embed="rId3" cstate="print"/>
          <a:srcRect/>
          <a:stretch>
            <a:fillRect/>
          </a:stretch>
        </p:blipFill>
        <p:spPr bwMode="auto">
          <a:xfrm>
            <a:off x="1981200" y="533400"/>
            <a:ext cx="4742014" cy="31492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Goal of this Presentation</a:t>
            </a:r>
          </a:p>
        </p:txBody>
      </p:sp>
      <p:sp>
        <p:nvSpPr>
          <p:cNvPr id="32771" name="Content Placeholder 2"/>
          <p:cNvSpPr>
            <a:spLocks noGrp="1"/>
          </p:cNvSpPr>
          <p:nvPr>
            <p:ph sz="quarter" idx="1"/>
          </p:nvPr>
        </p:nvSpPr>
        <p:spPr/>
        <p:txBody>
          <a:bodyPr/>
          <a:lstStyle/>
          <a:p>
            <a:pPr marL="457200">
              <a:buFont typeface="Wingdings" pitchFamily="2" charset="2"/>
              <a:buChar char="§"/>
              <a:defRPr/>
            </a:pPr>
            <a:r>
              <a:rPr lang="en-US" sz="2800" dirty="0" smtClean="0"/>
              <a:t>Engage you in active decision making</a:t>
            </a:r>
          </a:p>
          <a:p>
            <a:pPr marL="457200">
              <a:buFont typeface="Wingdings" pitchFamily="2" charset="2"/>
              <a:buChar char="§"/>
              <a:defRPr/>
            </a:pPr>
            <a:r>
              <a:rPr lang="en-US" sz="2800" dirty="0" smtClean="0"/>
              <a:t>Many questions already at your place</a:t>
            </a:r>
          </a:p>
          <a:p>
            <a:pPr marL="457200">
              <a:buFont typeface="Wingdings" pitchFamily="2" charset="2"/>
              <a:buChar char="§"/>
              <a:defRPr/>
            </a:pPr>
            <a:r>
              <a:rPr lang="en-US" sz="2800" dirty="0" smtClean="0"/>
              <a:t>Focus on group decisions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z="4000" dirty="0" smtClean="0"/>
              <a:t>Rational Analysis</a:t>
            </a:r>
          </a:p>
        </p:txBody>
      </p:sp>
      <p:sp>
        <p:nvSpPr>
          <p:cNvPr id="103427" name="Rectangle 3"/>
          <p:cNvSpPr>
            <a:spLocks noGrp="1" noChangeArrowheads="1"/>
          </p:cNvSpPr>
          <p:nvPr>
            <p:ph sz="quarter" idx="1"/>
          </p:nvPr>
        </p:nvSpPr>
        <p:spPr>
          <a:xfrm>
            <a:off x="381000" y="1599196"/>
            <a:ext cx="8534400" cy="4496134"/>
          </a:xfrm>
        </p:spPr>
        <p:txBody>
          <a:bodyPr/>
          <a:lstStyle/>
          <a:p>
            <a:pPr eaLnBrk="1" hangingPunct="1">
              <a:buFont typeface="Wingdings" pitchFamily="2" charset="2"/>
              <a:buChar char="§"/>
            </a:pPr>
            <a:r>
              <a:rPr lang="en-US" dirty="0" smtClean="0"/>
              <a:t>Probabilities are critical</a:t>
            </a:r>
          </a:p>
          <a:p>
            <a:pPr eaLnBrk="1" hangingPunct="1">
              <a:buFont typeface="Wingdings" pitchFamily="2" charset="2"/>
              <a:buChar char="§"/>
            </a:pPr>
            <a:r>
              <a:rPr lang="en-US" dirty="0" smtClean="0"/>
              <a:t>Subjective probability</a:t>
            </a:r>
          </a:p>
          <a:p>
            <a:pPr eaLnBrk="1" hangingPunct="1">
              <a:buFont typeface="Wingdings" pitchFamily="2" charset="2"/>
              <a:buChar char="§"/>
            </a:pPr>
            <a:r>
              <a:rPr lang="en-US" dirty="0" smtClean="0"/>
              <a:t>Bayesian analysis</a:t>
            </a:r>
          </a:p>
          <a:p>
            <a:pPr eaLnBrk="1" hangingPunct="1">
              <a:buFont typeface="Wingdings" pitchFamily="2" charset="2"/>
              <a:buChar char="§"/>
            </a:pPr>
            <a:r>
              <a:rPr lang="en-US" dirty="0" smtClean="0"/>
              <a:t>Choices depend on payoffs and probabilities</a:t>
            </a:r>
          </a:p>
          <a:p>
            <a:pPr lvl="1" eaLnBrk="1" hangingPunct="1">
              <a:buFont typeface="Wingdings" pitchFamily="2" charset="2"/>
              <a:buNone/>
            </a:pPr>
            <a:r>
              <a:rPr lang="en-US" sz="3200" dirty="0" smtClean="0"/>
              <a:t>NOT on Framing or Source of Uncertainty</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42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4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Subjective Probability</a:t>
            </a:r>
            <a:endParaRPr lang="en-US" dirty="0"/>
          </a:p>
        </p:txBody>
      </p:sp>
      <p:sp>
        <p:nvSpPr>
          <p:cNvPr id="104451" name="Rectangle 3"/>
          <p:cNvSpPr>
            <a:spLocks noGrp="1" noChangeArrowheads="1"/>
          </p:cNvSpPr>
          <p:nvPr>
            <p:ph sz="quarter" idx="1"/>
          </p:nvPr>
        </p:nvSpPr>
        <p:spPr>
          <a:xfrm>
            <a:off x="228600" y="1600200"/>
            <a:ext cx="8763000" cy="5012117"/>
          </a:xfrm>
        </p:spPr>
        <p:txBody>
          <a:bodyPr>
            <a:normAutofit/>
          </a:bodyPr>
          <a:lstStyle/>
          <a:p>
            <a:pPr eaLnBrk="1" hangingPunct="1">
              <a:spcBef>
                <a:spcPct val="50000"/>
              </a:spcBef>
              <a:buFont typeface="Wingdings" pitchFamily="2" charset="2"/>
              <a:buChar char="§"/>
              <a:defRPr/>
            </a:pPr>
            <a:r>
              <a:rPr lang="en-US" sz="2800" dirty="0" smtClean="0"/>
              <a:t>Probability: “Subjective degree of belief in a proposition” proposed by </a:t>
            </a:r>
            <a:r>
              <a:rPr lang="en-US" sz="2800" b="1" dirty="0" smtClean="0">
                <a:solidFill>
                  <a:srgbClr val="081D58"/>
                </a:solidFill>
              </a:rPr>
              <a:t>John Maynard Keynes</a:t>
            </a:r>
            <a:r>
              <a:rPr lang="en-US" sz="2800" dirty="0" smtClean="0">
                <a:solidFill>
                  <a:srgbClr val="081D58"/>
                </a:solidFill>
              </a:rPr>
              <a:t> </a:t>
            </a:r>
            <a:r>
              <a:rPr lang="en-US" sz="2800" dirty="0" smtClean="0"/>
              <a:t>in the early 1920s. </a:t>
            </a:r>
          </a:p>
          <a:p>
            <a:pPr eaLnBrk="1" hangingPunct="1">
              <a:spcBef>
                <a:spcPts val="0"/>
              </a:spcBef>
              <a:buFont typeface="Wingdings" pitchFamily="2" charset="2"/>
              <a:buChar char="§"/>
              <a:defRPr/>
            </a:pPr>
            <a:r>
              <a:rPr lang="en-US" sz="2800" dirty="0" smtClean="0"/>
              <a:t>  Concept extended by </a:t>
            </a:r>
            <a:endParaRPr lang="en-US" sz="2800" dirty="0" smtClean="0">
              <a:hlinkClick r:id="rId3" tooltip="Bruno de Finetti"/>
            </a:endParaRPr>
          </a:p>
          <a:p>
            <a:pPr lvl="2">
              <a:spcBef>
                <a:spcPts val="0"/>
              </a:spcBef>
              <a:buSzPct val="60000"/>
              <a:buFont typeface="Wingdings" pitchFamily="2" charset="2"/>
              <a:buChar char="§"/>
              <a:defRPr/>
            </a:pPr>
            <a:r>
              <a:rPr lang="en-US" sz="2500" dirty="0" smtClean="0">
                <a:solidFill>
                  <a:srgbClr val="081D58"/>
                </a:solidFill>
              </a:rPr>
              <a:t>Bruno de </a:t>
            </a:r>
            <a:r>
              <a:rPr lang="en-US" sz="2500" dirty="0" err="1" smtClean="0">
                <a:solidFill>
                  <a:srgbClr val="081D58"/>
                </a:solidFill>
              </a:rPr>
              <a:t>Finetti</a:t>
            </a:r>
            <a:r>
              <a:rPr lang="en-US" sz="2500" dirty="0" smtClean="0">
                <a:solidFill>
                  <a:srgbClr val="081D58"/>
                </a:solidFill>
              </a:rPr>
              <a:t> in Italy (</a:t>
            </a:r>
            <a:r>
              <a:rPr lang="en-US" sz="2500" i="1" dirty="0" err="1" smtClean="0">
                <a:solidFill>
                  <a:srgbClr val="081D58"/>
                </a:solidFill>
              </a:rPr>
              <a:t>Fondamenti</a:t>
            </a:r>
            <a:r>
              <a:rPr lang="en-US" sz="2500" i="1" dirty="0" smtClean="0">
                <a:solidFill>
                  <a:srgbClr val="081D58"/>
                </a:solidFill>
              </a:rPr>
              <a:t> </a:t>
            </a:r>
            <a:r>
              <a:rPr lang="en-US" sz="2500" i="1" dirty="0" err="1" smtClean="0">
                <a:solidFill>
                  <a:srgbClr val="081D58"/>
                </a:solidFill>
              </a:rPr>
              <a:t>Logici</a:t>
            </a:r>
            <a:r>
              <a:rPr lang="en-US" sz="2500" i="1" dirty="0" smtClean="0">
                <a:solidFill>
                  <a:srgbClr val="081D58"/>
                </a:solidFill>
              </a:rPr>
              <a:t> del </a:t>
            </a:r>
            <a:r>
              <a:rPr lang="en-US" sz="2500" i="1" dirty="0" err="1" smtClean="0">
                <a:solidFill>
                  <a:srgbClr val="081D58"/>
                </a:solidFill>
              </a:rPr>
              <a:t>Ragionamento</a:t>
            </a:r>
            <a:r>
              <a:rPr lang="en-US" sz="2500" i="1" dirty="0" smtClean="0">
                <a:solidFill>
                  <a:srgbClr val="081D58"/>
                </a:solidFill>
              </a:rPr>
              <a:t> </a:t>
            </a:r>
            <a:r>
              <a:rPr lang="en-US" sz="2500" i="1" dirty="0" err="1" smtClean="0">
                <a:solidFill>
                  <a:srgbClr val="081D58"/>
                </a:solidFill>
              </a:rPr>
              <a:t>Probabilistico</a:t>
            </a:r>
            <a:r>
              <a:rPr lang="en-US" sz="2500" dirty="0" smtClean="0">
                <a:solidFill>
                  <a:srgbClr val="081D58"/>
                </a:solidFill>
              </a:rPr>
              <a:t>, 1930) and </a:t>
            </a:r>
            <a:endParaRPr lang="en-US" sz="2500" dirty="0" smtClean="0">
              <a:solidFill>
                <a:srgbClr val="081D58"/>
              </a:solidFill>
              <a:hlinkClick r:id="rId4" tooltip="Frank P. Ramsey"/>
            </a:endParaRPr>
          </a:p>
          <a:p>
            <a:pPr lvl="2">
              <a:spcBef>
                <a:spcPts val="0"/>
              </a:spcBef>
              <a:buSzPct val="60000"/>
              <a:buFont typeface="Wingdings" pitchFamily="2" charset="2"/>
              <a:buChar char="§"/>
              <a:defRPr/>
            </a:pPr>
            <a:r>
              <a:rPr lang="en-US" sz="2500" dirty="0" smtClean="0">
                <a:solidFill>
                  <a:srgbClr val="081D58"/>
                </a:solidFill>
              </a:rPr>
              <a:t>Frank Ramsey in Cambridge, England (</a:t>
            </a:r>
            <a:r>
              <a:rPr lang="en-US" sz="2500" i="1" dirty="0" smtClean="0">
                <a:solidFill>
                  <a:srgbClr val="081D58"/>
                </a:solidFill>
              </a:rPr>
              <a:t>The Foundations of Mathematics</a:t>
            </a:r>
            <a:r>
              <a:rPr lang="en-US" sz="2500" dirty="0" smtClean="0">
                <a:solidFill>
                  <a:srgbClr val="081D58"/>
                </a:solidFill>
              </a:rPr>
              <a:t>, 1931)</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45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44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Assigning Subjective Probabilities</a:t>
            </a:r>
            <a:endParaRPr lang="en-US" dirty="0"/>
          </a:p>
        </p:txBody>
      </p:sp>
      <p:sp>
        <p:nvSpPr>
          <p:cNvPr id="3" name="Content Placeholder 2"/>
          <p:cNvSpPr>
            <a:spLocks noGrp="1"/>
          </p:cNvSpPr>
          <p:nvPr>
            <p:ph sz="quarter" idx="1"/>
          </p:nvPr>
        </p:nvSpPr>
        <p:spPr/>
        <p:txBody>
          <a:bodyPr/>
          <a:lstStyle/>
          <a:p>
            <a:pPr>
              <a:buFont typeface="Wingdings" pitchFamily="2" charset="2"/>
              <a:buChar char="§"/>
            </a:pPr>
            <a:r>
              <a:rPr lang="en-US" dirty="0" smtClean="0"/>
              <a:t>Worry about distributions, not just </a:t>
            </a:r>
            <a:r>
              <a:rPr lang="en-US" dirty="0" smtClean="0"/>
              <a:t>mean </a:t>
            </a:r>
            <a:r>
              <a:rPr lang="en-US" dirty="0" smtClean="0"/>
              <a:t>values</a:t>
            </a:r>
          </a:p>
          <a:p>
            <a:pPr>
              <a:buFont typeface="Wingdings" pitchFamily="2" charset="2"/>
              <a:buChar char="§"/>
            </a:pPr>
            <a:r>
              <a:rPr lang="en-US" dirty="0" smtClean="0"/>
              <a:t>Estimation task</a:t>
            </a:r>
          </a:p>
          <a:p>
            <a:pPr>
              <a:buFont typeface="Wingdings" pitchFamily="2" charset="2"/>
              <a:buChar char="§"/>
            </a:pPr>
            <a:r>
              <a:rPr lang="en-US" dirty="0" smtClean="0"/>
              <a:t>Know what you know, and you do not know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Filling in Boxes</a:t>
            </a:r>
            <a:endParaRPr lang="en-US" dirty="0"/>
          </a:p>
        </p:txBody>
      </p:sp>
      <p:sp>
        <p:nvSpPr>
          <p:cNvPr id="3" name="Content Placeholder 2"/>
          <p:cNvSpPr>
            <a:spLocks noGrp="1"/>
          </p:cNvSpPr>
          <p:nvPr>
            <p:ph sz="quarter" idx="1"/>
          </p:nvPr>
        </p:nvSpPr>
        <p:spPr/>
        <p:txBody>
          <a:bodyPr/>
          <a:lstStyle/>
          <a:p>
            <a:pPr>
              <a:buFont typeface="Wingdings" pitchFamily="2" charset="2"/>
              <a:buChar char="§"/>
            </a:pPr>
            <a:r>
              <a:rPr lang="en-US" dirty="0" smtClean="0"/>
              <a:t>Best guess – A number you think the true value is equally likely to be above or below.</a:t>
            </a:r>
          </a:p>
          <a:p>
            <a:pPr>
              <a:buFont typeface="Wingdings" pitchFamily="2" charset="2"/>
              <a:buChar char="§"/>
            </a:pPr>
            <a:r>
              <a:rPr lang="en-US" dirty="0" smtClean="0"/>
              <a:t>1% surprise point – A number you think it is only one chance in 100 that the true value is below.</a:t>
            </a:r>
          </a:p>
          <a:p>
            <a:pPr>
              <a:buFont typeface="Wingdings" pitchFamily="2" charset="2"/>
              <a:buChar char="§"/>
            </a:pPr>
            <a:r>
              <a:rPr lang="en-US" dirty="0" smtClean="0"/>
              <a:t>99% surprise point – A number you think it is only one chance in 100 that the true value is above.</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09600" y="245682"/>
            <a:ext cx="8153400" cy="940526"/>
          </a:xfrm>
        </p:spPr>
        <p:txBody>
          <a:bodyPr>
            <a:noAutofit/>
          </a:bodyPr>
          <a:lstStyle/>
          <a:p>
            <a:r>
              <a:rPr lang="en-US" sz="4000" dirty="0" smtClean="0"/>
              <a:t>Significant Focus Now will be on Group Decision Processes</a:t>
            </a:r>
          </a:p>
        </p:txBody>
      </p:sp>
      <p:sp>
        <p:nvSpPr>
          <p:cNvPr id="33795" name="Content Placeholder 2"/>
          <p:cNvSpPr>
            <a:spLocks noGrp="1"/>
          </p:cNvSpPr>
          <p:nvPr>
            <p:ph sz="quarter" idx="1"/>
          </p:nvPr>
        </p:nvSpPr>
        <p:spPr>
          <a:xfrm>
            <a:off x="0" y="1600200"/>
            <a:ext cx="9144000" cy="5156813"/>
          </a:xfrm>
        </p:spPr>
        <p:txBody>
          <a:bodyPr>
            <a:normAutofit/>
          </a:bodyPr>
          <a:lstStyle/>
          <a:p>
            <a:pPr marL="548640" indent="-228600">
              <a:buFont typeface="Wingdings" pitchFamily="2" charset="2"/>
              <a:buChar char="§"/>
              <a:defRPr/>
            </a:pPr>
            <a:r>
              <a:rPr lang="en-US" sz="2800" dirty="0" smtClean="0"/>
              <a:t>Most important decisions in most organizations are made through a group process.</a:t>
            </a:r>
          </a:p>
          <a:p>
            <a:pPr marL="548640" indent="-228600">
              <a:buFont typeface="Wingdings" pitchFamily="2" charset="2"/>
              <a:buChar char="§"/>
              <a:defRPr/>
            </a:pPr>
            <a:r>
              <a:rPr lang="en-US" sz="2800" dirty="0" smtClean="0"/>
              <a:t>Frequently there is a discussion followed by consensus decision making.</a:t>
            </a:r>
          </a:p>
          <a:p>
            <a:pPr marL="548640" indent="-228600">
              <a:buFont typeface="Wingdings" pitchFamily="2" charset="2"/>
              <a:buChar char="§"/>
              <a:defRPr/>
            </a:pPr>
            <a:r>
              <a:rPr lang="en-US" sz="2800" dirty="0" smtClean="0"/>
              <a:t>Group decisions can magnify individual behavioral biases.</a:t>
            </a:r>
          </a:p>
          <a:p>
            <a:pPr marL="548640" indent="-228600">
              <a:buFont typeface="Wingdings" pitchFamily="2" charset="2"/>
              <a:buChar char="§"/>
              <a:defRPr/>
            </a:pPr>
            <a:r>
              <a:rPr lang="en-US" sz="2800" dirty="0" smtClean="0"/>
              <a:t>What can we do to:</a:t>
            </a:r>
          </a:p>
          <a:p>
            <a:pPr marL="731520" lvl="1" indent="-457200">
              <a:buClr>
                <a:schemeClr val="accent2"/>
              </a:buClr>
              <a:buSzPct val="100000"/>
              <a:buFont typeface="+mj-lt"/>
              <a:buAutoNum type="alphaUcPeriod"/>
              <a:defRPr/>
            </a:pPr>
            <a:r>
              <a:rPr lang="en-US" sz="2300" dirty="0" smtClean="0"/>
              <a:t>Get the benefit of the collective wisdom and judgment of the group?</a:t>
            </a:r>
          </a:p>
          <a:p>
            <a:pPr marL="731520" lvl="1" indent="-457200">
              <a:buClr>
                <a:schemeClr val="accent2"/>
              </a:buClr>
              <a:buSzPct val="100000"/>
              <a:buFont typeface="+mj-lt"/>
              <a:buAutoNum type="alphaUcPeriod"/>
              <a:defRPr/>
            </a:pPr>
            <a:r>
              <a:rPr lang="en-US" sz="2300" dirty="0" smtClean="0"/>
              <a:t>While avoiding the biases that afflict group decision making?</a:t>
            </a:r>
          </a:p>
        </p:txBody>
      </p:sp>
      <p:pic>
        <p:nvPicPr>
          <p:cNvPr id="33796" name="Picture 2" descr="http://wf360.typepad.com/photos/uncategorized/2008/07/24/group_2_2.jpg"/>
          <p:cNvPicPr>
            <a:picLocks noChangeAspect="1" noChangeArrowheads="1"/>
          </p:cNvPicPr>
          <p:nvPr/>
        </p:nvPicPr>
        <p:blipFill>
          <a:blip r:embed="rId2" cstate="print"/>
          <a:srcRect/>
          <a:stretch>
            <a:fillRect/>
          </a:stretch>
        </p:blipFill>
        <p:spPr bwMode="auto">
          <a:xfrm>
            <a:off x="3200400" y="5373859"/>
            <a:ext cx="2320565" cy="148414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Decisions</a:t>
            </a:r>
            <a:endParaRPr lang="en-US" dirty="0"/>
          </a:p>
        </p:txBody>
      </p:sp>
      <p:graphicFrame>
        <p:nvGraphicFramePr>
          <p:cNvPr id="5" name="Content Placeholder 4"/>
          <p:cNvGraphicFramePr>
            <a:graphicFrameLocks noGrp="1"/>
          </p:cNvGraphicFramePr>
          <p:nvPr>
            <p:ph sz="quarter" idx="1"/>
          </p:nvPr>
        </p:nvGraphicFramePr>
        <p:xfrm>
          <a:off x="2209800" y="2743200"/>
          <a:ext cx="5791200" cy="1739770"/>
        </p:xfrm>
        <a:graphic>
          <a:graphicData uri="http://schemas.openxmlformats.org/drawingml/2006/table">
            <a:tbl>
              <a:tblPr firstRow="1" bandRow="1">
                <a:tableStyleId>{5C22544A-7EE6-4342-B048-85BDC9FD1C3A}</a:tableStyleId>
              </a:tblPr>
              <a:tblGrid>
                <a:gridCol w="1358430"/>
                <a:gridCol w="2001896"/>
                <a:gridCol w="2430874"/>
              </a:tblGrid>
              <a:tr h="457200">
                <a:tc>
                  <a:txBody>
                    <a:bodyPr/>
                    <a:lstStyle/>
                    <a:p>
                      <a:endParaRPr lang="en-US" sz="1800" dirty="0"/>
                    </a:p>
                  </a:txBody>
                  <a:tcPr/>
                </a:tc>
                <a:tc>
                  <a:txBody>
                    <a:bodyPr/>
                    <a:lstStyle/>
                    <a:p>
                      <a:r>
                        <a:rPr lang="en-US" sz="1800" dirty="0" smtClean="0">
                          <a:solidFill>
                            <a:schemeClr val="tx1"/>
                          </a:solidFill>
                        </a:rPr>
                        <a:t>No</a:t>
                      </a:r>
                      <a:endParaRPr lang="en-US" sz="1800" dirty="0">
                        <a:solidFill>
                          <a:schemeClr val="tx1"/>
                        </a:solidFill>
                      </a:endParaRPr>
                    </a:p>
                  </a:txBody>
                  <a:tcPr/>
                </a:tc>
                <a:tc>
                  <a:txBody>
                    <a:bodyPr/>
                    <a:lstStyle/>
                    <a:p>
                      <a:r>
                        <a:rPr lang="en-US" sz="1800" dirty="0" smtClean="0">
                          <a:solidFill>
                            <a:schemeClr val="tx1"/>
                          </a:solidFill>
                        </a:rPr>
                        <a:t>Yes</a:t>
                      </a:r>
                      <a:endParaRPr lang="en-US" sz="1800" dirty="0">
                        <a:solidFill>
                          <a:schemeClr val="tx1"/>
                        </a:solidFill>
                      </a:endParaRPr>
                    </a:p>
                  </a:txBody>
                  <a:tcPr/>
                </a:tc>
              </a:tr>
              <a:tr h="641285">
                <a:tc>
                  <a:txBody>
                    <a:bodyPr/>
                    <a:lstStyle/>
                    <a:p>
                      <a:r>
                        <a:rPr lang="en-US" sz="1800" b="1" dirty="0" smtClean="0">
                          <a:solidFill>
                            <a:schemeClr val="tx1"/>
                          </a:solidFill>
                        </a:rPr>
                        <a:t>No</a:t>
                      </a:r>
                      <a:endParaRPr lang="en-US" sz="1800" b="1" dirty="0">
                        <a:solidFill>
                          <a:schemeClr val="tx1"/>
                        </a:solidFill>
                      </a:endParaRPr>
                    </a:p>
                  </a:txBody>
                  <a:tcPr/>
                </a:tc>
                <a:tc>
                  <a:txBody>
                    <a:bodyPr/>
                    <a:lstStyle/>
                    <a:p>
                      <a:endParaRPr lang="en-US" sz="1800" dirty="0"/>
                    </a:p>
                  </a:txBody>
                  <a:tcPr/>
                </a:tc>
                <a:tc>
                  <a:txBody>
                    <a:bodyPr/>
                    <a:lstStyle/>
                    <a:p>
                      <a:endParaRPr lang="en-US" sz="1800" dirty="0"/>
                    </a:p>
                  </a:txBody>
                  <a:tcPr/>
                </a:tc>
              </a:tr>
              <a:tr h="641285">
                <a:tc>
                  <a:txBody>
                    <a:bodyPr/>
                    <a:lstStyle/>
                    <a:p>
                      <a:r>
                        <a:rPr lang="en-US" sz="1800" b="1" dirty="0" smtClean="0">
                          <a:solidFill>
                            <a:schemeClr val="tx1"/>
                          </a:solidFill>
                        </a:rPr>
                        <a:t>Yes</a:t>
                      </a:r>
                      <a:endParaRPr lang="en-US" sz="1800" b="1" dirty="0">
                        <a:solidFill>
                          <a:schemeClr val="tx1"/>
                        </a:solidFill>
                      </a:endParaRPr>
                    </a:p>
                  </a:txBody>
                  <a:tcPr/>
                </a:tc>
                <a:tc>
                  <a:txBody>
                    <a:bodyPr/>
                    <a:lstStyle/>
                    <a:p>
                      <a:endParaRPr lang="en-US" sz="1800" dirty="0"/>
                    </a:p>
                  </a:txBody>
                  <a:tcPr/>
                </a:tc>
                <a:tc>
                  <a:txBody>
                    <a:bodyPr/>
                    <a:lstStyle/>
                    <a:p>
                      <a:endParaRPr lang="en-US" sz="1800" dirty="0"/>
                    </a:p>
                  </a:txBody>
                  <a:tcPr/>
                </a:tc>
              </a:tr>
            </a:tbl>
          </a:graphicData>
        </a:graphic>
      </p:graphicFrame>
      <p:sp>
        <p:nvSpPr>
          <p:cNvPr id="6" name="TextBox 5"/>
          <p:cNvSpPr txBox="1"/>
          <p:nvPr/>
        </p:nvSpPr>
        <p:spPr>
          <a:xfrm>
            <a:off x="3429000" y="2209799"/>
            <a:ext cx="4114800" cy="400110"/>
          </a:xfrm>
          <a:prstGeom prst="rect">
            <a:avLst/>
          </a:prstGeom>
          <a:noFill/>
        </p:spPr>
        <p:txBody>
          <a:bodyPr wrap="square" rtlCol="0">
            <a:spAutoFit/>
          </a:bodyPr>
          <a:lstStyle/>
          <a:p>
            <a:r>
              <a:rPr lang="en-US" sz="2000" b="1" dirty="0" smtClean="0"/>
              <a:t>Differences in Probabilities</a:t>
            </a:r>
            <a:endParaRPr lang="en-US" sz="2000" b="1" dirty="0"/>
          </a:p>
        </p:txBody>
      </p:sp>
      <p:sp>
        <p:nvSpPr>
          <p:cNvPr id="7" name="TextBox 6"/>
          <p:cNvSpPr txBox="1"/>
          <p:nvPr/>
        </p:nvSpPr>
        <p:spPr>
          <a:xfrm>
            <a:off x="381000" y="2971800"/>
            <a:ext cx="1981200" cy="707886"/>
          </a:xfrm>
          <a:prstGeom prst="rect">
            <a:avLst/>
          </a:prstGeom>
          <a:noFill/>
        </p:spPr>
        <p:txBody>
          <a:bodyPr wrap="square" rtlCol="0">
            <a:spAutoFit/>
          </a:bodyPr>
          <a:lstStyle/>
          <a:p>
            <a:r>
              <a:rPr lang="en-US" sz="2000" b="1" dirty="0" smtClean="0"/>
              <a:t>Differences in Preferences</a:t>
            </a:r>
            <a:endParaRPr lang="en-US" sz="2000" b="1" dirty="0"/>
          </a:p>
        </p:txBody>
      </p:sp>
      <p:sp>
        <p:nvSpPr>
          <p:cNvPr id="8" name="TextBox 7"/>
          <p:cNvSpPr txBox="1"/>
          <p:nvPr/>
        </p:nvSpPr>
        <p:spPr>
          <a:xfrm>
            <a:off x="609600" y="5029201"/>
            <a:ext cx="7467600" cy="461665"/>
          </a:xfrm>
          <a:prstGeom prst="rect">
            <a:avLst/>
          </a:prstGeom>
          <a:noFill/>
        </p:spPr>
        <p:txBody>
          <a:bodyPr wrap="square" rtlCol="0">
            <a:spAutoFit/>
          </a:bodyPr>
          <a:lstStyle/>
          <a:p>
            <a:r>
              <a:rPr lang="en-US" sz="2400" dirty="0" smtClean="0"/>
              <a:t>Box D, Big Challenge, is where most group decisions land.</a:t>
            </a:r>
            <a:endParaRPr lang="en-US" sz="2400" dirty="0"/>
          </a:p>
        </p:txBody>
      </p:sp>
      <p:sp>
        <p:nvSpPr>
          <p:cNvPr id="14" name="TextBox 13"/>
          <p:cNvSpPr txBox="1"/>
          <p:nvPr/>
        </p:nvSpPr>
        <p:spPr>
          <a:xfrm>
            <a:off x="3581400" y="3200400"/>
            <a:ext cx="1981200" cy="369332"/>
          </a:xfrm>
          <a:prstGeom prst="rect">
            <a:avLst/>
          </a:prstGeom>
          <a:noFill/>
        </p:spPr>
        <p:txBody>
          <a:bodyPr wrap="square" rtlCol="0">
            <a:spAutoFit/>
          </a:bodyPr>
          <a:lstStyle/>
          <a:p>
            <a:r>
              <a:rPr lang="en-US" dirty="0" smtClean="0"/>
              <a:t>A.  Simple Problem</a:t>
            </a:r>
          </a:p>
        </p:txBody>
      </p:sp>
      <p:sp>
        <p:nvSpPr>
          <p:cNvPr id="15" name="TextBox 14"/>
          <p:cNvSpPr txBox="1"/>
          <p:nvPr/>
        </p:nvSpPr>
        <p:spPr>
          <a:xfrm>
            <a:off x="5638800" y="3200400"/>
            <a:ext cx="2209800" cy="369332"/>
          </a:xfrm>
          <a:prstGeom prst="rect">
            <a:avLst/>
          </a:prstGeom>
          <a:noFill/>
        </p:spPr>
        <p:txBody>
          <a:bodyPr wrap="square" rtlCol="0">
            <a:spAutoFit/>
          </a:bodyPr>
          <a:lstStyle/>
          <a:p>
            <a:r>
              <a:rPr lang="en-US" dirty="0" smtClean="0"/>
              <a:t>B.  Syndicate Problem</a:t>
            </a:r>
          </a:p>
        </p:txBody>
      </p:sp>
      <p:sp>
        <p:nvSpPr>
          <p:cNvPr id="16" name="TextBox 15"/>
          <p:cNvSpPr txBox="1"/>
          <p:nvPr/>
        </p:nvSpPr>
        <p:spPr>
          <a:xfrm>
            <a:off x="3581400" y="3810000"/>
            <a:ext cx="1981200" cy="369332"/>
          </a:xfrm>
          <a:prstGeom prst="rect">
            <a:avLst/>
          </a:prstGeom>
          <a:noFill/>
        </p:spPr>
        <p:txBody>
          <a:bodyPr wrap="square" rtlCol="0">
            <a:spAutoFit/>
          </a:bodyPr>
          <a:lstStyle/>
          <a:p>
            <a:r>
              <a:rPr lang="en-US" dirty="0" smtClean="0"/>
              <a:t>C.  Arrow’s Problem</a:t>
            </a:r>
          </a:p>
        </p:txBody>
      </p:sp>
      <p:sp>
        <p:nvSpPr>
          <p:cNvPr id="17" name="TextBox 16"/>
          <p:cNvSpPr txBox="1"/>
          <p:nvPr/>
        </p:nvSpPr>
        <p:spPr>
          <a:xfrm>
            <a:off x="5638800" y="3810000"/>
            <a:ext cx="2057400" cy="369332"/>
          </a:xfrm>
          <a:prstGeom prst="rect">
            <a:avLst/>
          </a:prstGeom>
          <a:noFill/>
        </p:spPr>
        <p:txBody>
          <a:bodyPr wrap="square" rtlCol="0">
            <a:spAutoFit/>
          </a:bodyPr>
          <a:lstStyle/>
          <a:p>
            <a:r>
              <a:rPr lang="en-US" dirty="0" smtClean="0"/>
              <a:t>D.  Big Challenge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Group Decision</a:t>
            </a:r>
          </a:p>
        </p:txBody>
      </p:sp>
      <p:sp>
        <p:nvSpPr>
          <p:cNvPr id="3" name="Content Placeholder 2"/>
          <p:cNvSpPr>
            <a:spLocks noGrp="1"/>
          </p:cNvSpPr>
          <p:nvPr>
            <p:ph sz="quarter" idx="1"/>
          </p:nvPr>
        </p:nvSpPr>
        <p:spPr>
          <a:xfrm>
            <a:off x="228600" y="1620296"/>
            <a:ext cx="8686800" cy="4495800"/>
          </a:xfrm>
        </p:spPr>
        <p:txBody>
          <a:bodyPr/>
          <a:lstStyle/>
          <a:p>
            <a:pPr>
              <a:buFont typeface="Wingdings" pitchFamily="2" charset="2"/>
              <a:buChar char="§"/>
              <a:defRPr/>
            </a:pPr>
            <a:r>
              <a:rPr lang="en-US" dirty="0" smtClean="0"/>
              <a:t>Behavioral Decision</a:t>
            </a:r>
          </a:p>
          <a:p>
            <a:pPr>
              <a:buFont typeface="Wingdings" pitchFamily="2" charset="2"/>
              <a:buChar char="§"/>
              <a:defRPr/>
            </a:pPr>
            <a:r>
              <a:rPr lang="en-US" dirty="0" smtClean="0"/>
              <a:t>Group Processes</a:t>
            </a:r>
          </a:p>
          <a:p>
            <a:pPr>
              <a:buFont typeface="Wingdings" pitchFamily="2" charset="2"/>
              <a:buChar char="§"/>
              <a:defRPr/>
            </a:pPr>
            <a:r>
              <a:rPr lang="en-US" dirty="0" smtClean="0"/>
              <a:t>Interaction of Behavioral Decision and Group Processes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 y="173333"/>
            <a:ext cx="8839200" cy="990600"/>
          </a:xfrm>
        </p:spPr>
        <p:txBody>
          <a:bodyPr>
            <a:noAutofit/>
          </a:bodyPr>
          <a:lstStyle/>
          <a:p>
            <a:pPr>
              <a:spcBef>
                <a:spcPts val="600"/>
              </a:spcBef>
            </a:pPr>
            <a:r>
              <a:rPr lang="en-US" sz="3600" dirty="0" smtClean="0">
                <a:cs typeface="Times New Roman" pitchFamily="18" charset="0"/>
              </a:rPr>
              <a:t>Behavioral Aspects of Group Decision Processes</a:t>
            </a:r>
            <a:r>
              <a:rPr lang="en-US" sz="3600" dirty="0" smtClean="0"/>
              <a:t> </a:t>
            </a:r>
          </a:p>
        </p:txBody>
      </p:sp>
      <p:sp>
        <p:nvSpPr>
          <p:cNvPr id="52227" name="Rectangle 3"/>
          <p:cNvSpPr>
            <a:spLocks noGrp="1" noChangeArrowheads="1"/>
          </p:cNvSpPr>
          <p:nvPr>
            <p:ph sz="quarter" idx="1"/>
          </p:nvPr>
        </p:nvSpPr>
        <p:spPr>
          <a:xfrm>
            <a:off x="533400" y="1620296"/>
            <a:ext cx="8308848" cy="4867421"/>
          </a:xfrm>
        </p:spPr>
        <p:txBody>
          <a:bodyPr>
            <a:normAutofit/>
          </a:bodyPr>
          <a:lstStyle/>
          <a:p>
            <a:pPr marL="0" algn="just">
              <a:buFont typeface="Monotype Sorts" pitchFamily="2" charset="2"/>
              <a:buNone/>
              <a:defRPr/>
            </a:pPr>
            <a:r>
              <a:rPr lang="en-US" dirty="0" smtClean="0">
                <a:cs typeface="Times New Roman" pitchFamily="18" charset="0"/>
              </a:rPr>
              <a:t>Group processes exacerbate behavioral propensities. </a:t>
            </a:r>
          </a:p>
          <a:p>
            <a:pPr lvl="1" algn="just">
              <a:spcBef>
                <a:spcPts val="1200"/>
              </a:spcBef>
              <a:buClr>
                <a:schemeClr val="accent2"/>
              </a:buClr>
              <a:buFont typeface="Wingdings" pitchFamily="2" charset="2"/>
              <a:buChar char="§"/>
              <a:defRPr/>
            </a:pPr>
            <a:r>
              <a:rPr lang="en-US" dirty="0" smtClean="0">
                <a:cs typeface="Times New Roman" pitchFamily="18" charset="0"/>
              </a:rPr>
              <a:t>Agreement on why your candidate will win.</a:t>
            </a:r>
          </a:p>
          <a:p>
            <a:pPr lvl="1" algn="just">
              <a:spcBef>
                <a:spcPts val="600"/>
              </a:spcBef>
              <a:buClr>
                <a:schemeClr val="accent2"/>
              </a:buClr>
              <a:buFont typeface="Wingdings" pitchFamily="2" charset="2"/>
              <a:buChar char="§"/>
              <a:defRPr/>
            </a:pPr>
            <a:r>
              <a:rPr lang="en-US" dirty="0" smtClean="0">
                <a:cs typeface="Times New Roman" pitchFamily="18" charset="0"/>
              </a:rPr>
              <a:t>Reinforcing beliefs on why the business deal makes sense.</a:t>
            </a:r>
          </a:p>
          <a:p>
            <a:pPr lvl="1" algn="just">
              <a:spcBef>
                <a:spcPts val="600"/>
              </a:spcBef>
              <a:buClr>
                <a:schemeClr val="accent2"/>
              </a:buClr>
              <a:buFont typeface="Wingdings" pitchFamily="2" charset="2"/>
              <a:buChar char="§"/>
              <a:defRPr/>
            </a:pPr>
            <a:r>
              <a:rPr lang="en-US" dirty="0" smtClean="0">
                <a:cs typeface="Times New Roman" pitchFamily="18" charset="0"/>
              </a:rPr>
              <a:t>Herding suppresses information. </a:t>
            </a:r>
          </a:p>
          <a:p>
            <a:pPr marL="0">
              <a:spcBef>
                <a:spcPts val="1200"/>
              </a:spcBef>
              <a:buFont typeface="Monotype Sorts" pitchFamily="2" charset="2"/>
              <a:buNone/>
              <a:defRPr/>
            </a:pPr>
            <a:r>
              <a:rPr lang="en-US" dirty="0" smtClean="0">
                <a:cs typeface="Times New Roman" pitchFamily="18" charset="0"/>
              </a:rPr>
              <a:t>Guess the predominant color.</a:t>
            </a:r>
          </a:p>
          <a:p>
            <a:pPr marL="0">
              <a:spcBef>
                <a:spcPts val="1200"/>
              </a:spcBef>
              <a:buFont typeface="Monotype Sorts" pitchFamily="2" charset="2"/>
              <a:buNone/>
              <a:defRPr/>
            </a:pPr>
            <a:r>
              <a:rPr lang="en-US" dirty="0" smtClean="0">
                <a:cs typeface="Times New Roman" pitchFamily="18" charset="0"/>
              </a:rPr>
              <a:t>Implication: Encourage alternative models and contrary evidence.</a:t>
            </a:r>
          </a:p>
          <a:p>
            <a:pPr>
              <a:defRPr/>
            </a:pPr>
            <a:endParaRPr 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22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22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22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222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22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45682"/>
            <a:ext cx="8378952" cy="990600"/>
          </a:xfrm>
        </p:spPr>
        <p:txBody>
          <a:bodyPr>
            <a:noAutofit/>
          </a:bodyPr>
          <a:lstStyle/>
          <a:p>
            <a:r>
              <a:rPr lang="en-US" sz="3200" dirty="0" smtClean="0"/>
              <a:t>The Wisdom of Crowds and the Stupidity of Herds</a:t>
            </a:r>
          </a:p>
        </p:txBody>
      </p:sp>
      <p:sp>
        <p:nvSpPr>
          <p:cNvPr id="3" name="Content Placeholder 2"/>
          <p:cNvSpPr>
            <a:spLocks noGrp="1"/>
          </p:cNvSpPr>
          <p:nvPr>
            <p:ph sz="quarter" idx="1"/>
          </p:nvPr>
        </p:nvSpPr>
        <p:spPr>
          <a:xfrm>
            <a:off x="152400" y="1605226"/>
            <a:ext cx="9144000" cy="5252774"/>
          </a:xfrm>
        </p:spPr>
        <p:txBody>
          <a:bodyPr>
            <a:normAutofit fontScale="92500"/>
          </a:bodyPr>
          <a:lstStyle/>
          <a:p>
            <a:pPr marL="0">
              <a:spcBef>
                <a:spcPts val="0"/>
              </a:spcBef>
              <a:buClr>
                <a:schemeClr val="accent6"/>
              </a:buClr>
              <a:buNone/>
              <a:defRPr/>
            </a:pPr>
            <a:r>
              <a:rPr lang="en-US" sz="2200" b="1" dirty="0" smtClean="0"/>
              <a:t>POSITIVE:  </a:t>
            </a:r>
            <a:r>
              <a:rPr lang="en-US" sz="2200" dirty="0" smtClean="0"/>
              <a:t>On any question in this room, individuals have knowledge.  If we could capture that knowledge effectively, we could make superior decisions.</a:t>
            </a:r>
          </a:p>
          <a:p>
            <a:pPr>
              <a:buClr>
                <a:schemeClr val="accent6"/>
              </a:buClr>
              <a:buFont typeface="Monotype Sorts" pitchFamily="2" charset="2"/>
              <a:buNone/>
              <a:defRPr/>
            </a:pPr>
            <a:r>
              <a:rPr lang="en-US" sz="2200" dirty="0" smtClean="0"/>
              <a:t>Central tendencies</a:t>
            </a:r>
          </a:p>
          <a:p>
            <a:pPr>
              <a:buClr>
                <a:schemeClr val="accent6"/>
              </a:buClr>
              <a:buFont typeface="Monotype Sorts" pitchFamily="2" charset="2"/>
              <a:buNone/>
              <a:defRPr/>
            </a:pPr>
            <a:r>
              <a:rPr lang="en-US" sz="2200" dirty="0" smtClean="0"/>
              <a:t>Crowd sourcing – what products to produce</a:t>
            </a:r>
          </a:p>
          <a:p>
            <a:pPr marL="0">
              <a:spcBef>
                <a:spcPts val="1200"/>
              </a:spcBef>
              <a:buClr>
                <a:schemeClr val="accent6"/>
              </a:buClr>
              <a:buNone/>
              <a:defRPr/>
            </a:pPr>
            <a:r>
              <a:rPr lang="en-US" sz="2200" b="1" dirty="0" smtClean="0"/>
              <a:t>NEGATIVES:  </a:t>
            </a:r>
          </a:p>
          <a:p>
            <a:pPr marL="457200" indent="-457200">
              <a:buSzPct val="100000"/>
              <a:buFont typeface="+mj-lt"/>
              <a:buAutoNum type="arabicPeriod"/>
              <a:defRPr/>
            </a:pPr>
            <a:r>
              <a:rPr lang="en-US" sz="2200" dirty="0" smtClean="0"/>
              <a:t>Many aggregation methods throw away information.  The Slips Experiment.</a:t>
            </a:r>
          </a:p>
          <a:p>
            <a:pPr marL="457200" indent="-457200">
              <a:buSzPct val="100000"/>
              <a:buFont typeface="+mj-lt"/>
              <a:buAutoNum type="arabicPeriod"/>
              <a:defRPr/>
            </a:pPr>
            <a:r>
              <a:rPr lang="en-US" sz="2200" dirty="0" smtClean="0"/>
              <a:t>Information may be conveyed through actions, and those actions can be costly.</a:t>
            </a:r>
          </a:p>
          <a:p>
            <a:pPr marL="457200" indent="-457200">
              <a:buFont typeface="Monotype Sorts" pitchFamily="2" charset="2"/>
              <a:buNone/>
              <a:defRPr/>
            </a:pPr>
            <a:r>
              <a:rPr lang="en-US" sz="2200" dirty="0" smtClean="0"/>
              <a:t>		- Civil unrest, e.g., the Arab Spring.</a:t>
            </a:r>
          </a:p>
          <a:p>
            <a:pPr marL="457200" indent="-457200">
              <a:buSzPct val="100000"/>
              <a:buFont typeface="+mj-lt"/>
              <a:buAutoNum type="arabicPeriod" startAt="3"/>
              <a:defRPr/>
            </a:pPr>
            <a:r>
              <a:rPr lang="en-US" sz="2200" dirty="0" smtClean="0"/>
              <a:t>Information aggregation gets mixed in with other motives.</a:t>
            </a:r>
          </a:p>
          <a:p>
            <a:pPr marL="457200" indent="-457200">
              <a:buFont typeface="Monotype Sorts" pitchFamily="2" charset="2"/>
              <a:buNone/>
              <a:defRPr/>
            </a:pPr>
            <a:r>
              <a:rPr lang="en-US" sz="2200" dirty="0" smtClean="0"/>
              <a:t>	PERSONAL REWARD:  Should the School of Information Science and Engineering develop a joint masters program with the School of Economics?  Those most knowledgeable about prospects will have a personal interest in the outcome.</a:t>
            </a:r>
          </a:p>
          <a:p>
            <a:pPr>
              <a:buClr>
                <a:schemeClr val="accent6"/>
              </a:buClr>
              <a:buFont typeface="Monotype Sorts" pitchFamily="2" charset="2"/>
              <a:buNone/>
              <a:defRPr/>
            </a:pPr>
            <a:r>
              <a:rPr lang="en-US" sz="2200" dirty="0" smtClean="0"/>
              <a:t>	APPEARING INTELLIGENT</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79318"/>
            <a:ext cx="8915400" cy="3778682"/>
          </a:xfrm>
        </p:spPr>
        <p:txBody>
          <a:bodyPr>
            <a:normAutofit fontScale="92500" lnSpcReduction="10000"/>
          </a:bodyPr>
          <a:lstStyle/>
          <a:p>
            <a:pPr>
              <a:spcBef>
                <a:spcPts val="600"/>
              </a:spcBef>
              <a:buFont typeface="Wingdings" pitchFamily="2" charset="2"/>
              <a:buChar char="§"/>
              <a:defRPr/>
            </a:pPr>
            <a:r>
              <a:rPr lang="en-US" dirty="0" smtClean="0"/>
              <a:t>Herding – The tendency to change one’s own action or response to be closer to the mean, median, or mode of the group.</a:t>
            </a:r>
          </a:p>
          <a:p>
            <a:pPr marL="512762" indent="-457200">
              <a:buSzPct val="100000"/>
              <a:buFont typeface="+mj-lt"/>
              <a:buAutoNum type="arabicPeriod"/>
              <a:defRPr/>
            </a:pPr>
            <a:r>
              <a:rPr lang="en-US" dirty="0" smtClean="0"/>
              <a:t>Herding to reflect information gained.</a:t>
            </a:r>
          </a:p>
          <a:p>
            <a:pPr marL="512762" indent="-457200">
              <a:buSzPct val="100000"/>
              <a:buFont typeface="+mj-lt"/>
              <a:buAutoNum type="arabicPeriod"/>
              <a:defRPr/>
            </a:pPr>
            <a:r>
              <a:rPr lang="en-US" dirty="0" smtClean="0"/>
              <a:t>Herding so as not to stand out.</a:t>
            </a:r>
          </a:p>
          <a:p>
            <a:pPr marL="1149350" lvl="1" indent="-457200">
              <a:buClr>
                <a:schemeClr val="accent2"/>
              </a:buClr>
              <a:buFont typeface="+mj-lt"/>
              <a:buAutoNum type="alphaLcPeriod"/>
              <a:defRPr/>
            </a:pPr>
            <a:r>
              <a:rPr lang="en-US" sz="2400" dirty="0" smtClean="0"/>
              <a:t>Political correctness.</a:t>
            </a:r>
          </a:p>
          <a:p>
            <a:pPr marL="1149350" lvl="1" indent="-457200">
              <a:buClr>
                <a:schemeClr val="accent2"/>
              </a:buClr>
              <a:buFont typeface="+mj-lt"/>
              <a:buAutoNum type="alphaLcPeriod"/>
              <a:defRPr/>
            </a:pPr>
            <a:r>
              <a:rPr lang="en-US" sz="2400" dirty="0" smtClean="0"/>
              <a:t>Appearance of being knowledgeable.</a:t>
            </a:r>
          </a:p>
          <a:p>
            <a:pPr marL="1149350" lvl="1" indent="-457200">
              <a:buClr>
                <a:schemeClr val="accent2"/>
              </a:buClr>
              <a:buFont typeface="+mj-lt"/>
              <a:buAutoNum type="alphaLcPeriod"/>
              <a:defRPr/>
            </a:pPr>
            <a:r>
              <a:rPr lang="en-US" sz="2400" dirty="0" smtClean="0"/>
              <a:t>When preferences and probabilities are involved. To assure loyalty (similar preferences).</a:t>
            </a:r>
          </a:p>
        </p:txBody>
      </p:sp>
      <p:pic>
        <p:nvPicPr>
          <p:cNvPr id="19459" name="Picture 3" descr="wildebeest_herd.jpg"/>
          <p:cNvPicPr>
            <a:picLocks noChangeAspect="1"/>
          </p:cNvPicPr>
          <p:nvPr/>
        </p:nvPicPr>
        <p:blipFill>
          <a:blip r:embed="rId2" cstate="print"/>
          <a:srcRect/>
          <a:stretch>
            <a:fillRect/>
          </a:stretch>
        </p:blipFill>
        <p:spPr bwMode="auto">
          <a:xfrm>
            <a:off x="3124200" y="152233"/>
            <a:ext cx="3048000" cy="28939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70" name="Picture 2" descr="Zeckhauser-Seagull-Prelim"/>
          <p:cNvPicPr>
            <a:picLocks noChangeAspect="1" noChangeArrowheads="1"/>
          </p:cNvPicPr>
          <p:nvPr/>
        </p:nvPicPr>
        <p:blipFill>
          <a:blip r:embed="rId3" cstate="print"/>
          <a:srcRect/>
          <a:stretch>
            <a:fillRect/>
          </a:stretch>
        </p:blipFill>
        <p:spPr bwMode="auto">
          <a:xfrm>
            <a:off x="1447800" y="679771"/>
            <a:ext cx="7162800" cy="3525464"/>
          </a:xfrm>
          <a:prstGeom prst="rect">
            <a:avLst/>
          </a:prstGeom>
          <a:noFill/>
          <a:ln w="9525">
            <a:noFill/>
            <a:miter lim="800000"/>
            <a:headEnd/>
            <a:tailEnd/>
          </a:ln>
        </p:spPr>
      </p:pic>
      <p:sp>
        <p:nvSpPr>
          <p:cNvPr id="32771" name="Rectangle 3"/>
          <p:cNvSpPr>
            <a:spLocks noChangeArrowheads="1"/>
          </p:cNvSpPr>
          <p:nvPr/>
        </p:nvSpPr>
        <p:spPr bwMode="auto">
          <a:xfrm>
            <a:off x="1524003" y="3429001"/>
            <a:ext cx="607859" cy="36933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a:solidFill>
                  <a:srgbClr val="000000"/>
                </a:solidFill>
              </a:rPr>
              <a:t>Low</a:t>
            </a:r>
          </a:p>
        </p:txBody>
      </p:sp>
      <p:sp>
        <p:nvSpPr>
          <p:cNvPr id="32772" name="Rectangle 4"/>
          <p:cNvSpPr>
            <a:spLocks noChangeArrowheads="1"/>
          </p:cNvSpPr>
          <p:nvPr/>
        </p:nvSpPr>
        <p:spPr bwMode="auto">
          <a:xfrm>
            <a:off x="4786314" y="3407900"/>
            <a:ext cx="320922" cy="384721"/>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900">
                <a:solidFill>
                  <a:srgbClr val="000000"/>
                </a:solidFill>
              </a:rPr>
              <a:t>1</a:t>
            </a:r>
          </a:p>
        </p:txBody>
      </p:sp>
      <p:sp>
        <p:nvSpPr>
          <p:cNvPr id="32773" name="Rectangle 5"/>
          <p:cNvSpPr>
            <a:spLocks noChangeArrowheads="1"/>
          </p:cNvSpPr>
          <p:nvPr/>
        </p:nvSpPr>
        <p:spPr bwMode="auto">
          <a:xfrm>
            <a:off x="7467603" y="3429001"/>
            <a:ext cx="659155" cy="36933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a:solidFill>
                  <a:srgbClr val="000000"/>
                </a:solidFill>
              </a:rPr>
              <a:t>High</a:t>
            </a:r>
          </a:p>
        </p:txBody>
      </p:sp>
      <p:sp>
        <p:nvSpPr>
          <p:cNvPr id="32774" name="Rectangle 6"/>
          <p:cNvSpPr>
            <a:spLocks noChangeArrowheads="1"/>
          </p:cNvSpPr>
          <p:nvPr/>
        </p:nvSpPr>
        <p:spPr bwMode="auto">
          <a:xfrm>
            <a:off x="33889" y="1514790"/>
            <a:ext cx="1659429" cy="923330"/>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US">
                <a:solidFill>
                  <a:srgbClr val="000000"/>
                </a:solidFill>
              </a:rPr>
              <a:t>Psychological </a:t>
            </a:r>
          </a:p>
          <a:p>
            <a:pPr algn="ctr" eaLnBrk="0" fontAlgn="base" hangingPunct="0">
              <a:spcBef>
                <a:spcPct val="0"/>
              </a:spcBef>
              <a:spcAft>
                <a:spcPct val="0"/>
              </a:spcAft>
            </a:pPr>
            <a:r>
              <a:rPr lang="en-US">
                <a:solidFill>
                  <a:srgbClr val="000000"/>
                </a:solidFill>
              </a:rPr>
              <a:t>versus </a:t>
            </a:r>
          </a:p>
          <a:p>
            <a:pPr algn="ctr" eaLnBrk="0" fontAlgn="base" hangingPunct="0">
              <a:spcBef>
                <a:spcPct val="0"/>
              </a:spcBef>
              <a:spcAft>
                <a:spcPct val="0"/>
              </a:spcAft>
            </a:pPr>
            <a:r>
              <a:rPr lang="en-US">
                <a:solidFill>
                  <a:srgbClr val="000000"/>
                </a:solidFill>
              </a:rPr>
              <a:t>Value Pricing</a:t>
            </a:r>
          </a:p>
        </p:txBody>
      </p:sp>
      <p:sp>
        <p:nvSpPr>
          <p:cNvPr id="32775" name="Rectangle 7"/>
          <p:cNvSpPr>
            <a:spLocks noChangeArrowheads="1"/>
          </p:cNvSpPr>
          <p:nvPr/>
        </p:nvSpPr>
        <p:spPr bwMode="auto">
          <a:xfrm>
            <a:off x="533400" y="173335"/>
            <a:ext cx="8382000" cy="415498"/>
          </a:xfrm>
          <a:prstGeom prst="rect">
            <a:avLst/>
          </a:prstGeom>
          <a:noFill/>
          <a:ln w="9525">
            <a:noFill/>
            <a:miter lim="800000"/>
            <a:headEnd/>
            <a:tailEnd/>
          </a:ln>
        </p:spPr>
        <p:txBody>
          <a:bodyPr>
            <a:spAutoFit/>
          </a:bodyPr>
          <a:lstStyle/>
          <a:p>
            <a:pPr eaLnBrk="0" fontAlgn="base" hangingPunct="0">
              <a:lnSpc>
                <a:spcPct val="75000"/>
              </a:lnSpc>
              <a:spcBef>
                <a:spcPct val="0"/>
              </a:spcBef>
              <a:spcAft>
                <a:spcPct val="0"/>
              </a:spcAft>
            </a:pPr>
            <a:r>
              <a:rPr lang="en-US" sz="2400">
                <a:solidFill>
                  <a:srgbClr val="000000"/>
                </a:solidFill>
              </a:rPr>
              <a:t>THE FAT SEAGULL</a:t>
            </a:r>
            <a:r>
              <a:rPr lang="en-US" sz="2800">
                <a:solidFill>
                  <a:srgbClr val="000000"/>
                </a:solidFill>
              </a:rPr>
              <a:t>— </a:t>
            </a:r>
            <a:r>
              <a:rPr lang="en-US" sz="2000">
                <a:solidFill>
                  <a:srgbClr val="000000"/>
                </a:solidFill>
              </a:rPr>
              <a:t>The Current Salience of Behavioral Finance</a:t>
            </a:r>
          </a:p>
        </p:txBody>
      </p:sp>
      <p:sp>
        <p:nvSpPr>
          <p:cNvPr id="32776" name="Rectangle 8"/>
          <p:cNvSpPr>
            <a:spLocks noChangeArrowheads="1"/>
          </p:cNvSpPr>
          <p:nvPr/>
        </p:nvSpPr>
        <p:spPr bwMode="auto">
          <a:xfrm>
            <a:off x="838202" y="741570"/>
            <a:ext cx="809837" cy="384721"/>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900">
                <a:solidFill>
                  <a:srgbClr val="000000"/>
                </a:solidFill>
              </a:rPr>
              <a:t>100%</a:t>
            </a:r>
          </a:p>
        </p:txBody>
      </p:sp>
      <p:sp>
        <p:nvSpPr>
          <p:cNvPr id="32777" name="Rectangle 9"/>
          <p:cNvSpPr>
            <a:spLocks noChangeArrowheads="1"/>
          </p:cNvSpPr>
          <p:nvPr/>
        </p:nvSpPr>
        <p:spPr bwMode="auto">
          <a:xfrm>
            <a:off x="1066803" y="3028072"/>
            <a:ext cx="537327" cy="384721"/>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900">
                <a:solidFill>
                  <a:srgbClr val="000000"/>
                </a:solidFill>
              </a:rPr>
              <a:t>0%</a:t>
            </a:r>
          </a:p>
        </p:txBody>
      </p:sp>
      <p:sp>
        <p:nvSpPr>
          <p:cNvPr id="32778" name="Rectangle 10"/>
          <p:cNvSpPr>
            <a:spLocks noChangeArrowheads="1"/>
          </p:cNvSpPr>
          <p:nvPr/>
        </p:nvSpPr>
        <p:spPr bwMode="auto">
          <a:xfrm>
            <a:off x="1676400" y="1330905"/>
            <a:ext cx="661988" cy="323165"/>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sz="1500">
                <a:solidFill>
                  <a:srgbClr val="000000"/>
                </a:solidFill>
              </a:rPr>
              <a:t>Panic</a:t>
            </a:r>
          </a:p>
        </p:txBody>
      </p:sp>
      <p:sp>
        <p:nvSpPr>
          <p:cNvPr id="32779" name="Rectangle 11"/>
          <p:cNvSpPr>
            <a:spLocks noChangeArrowheads="1"/>
          </p:cNvSpPr>
          <p:nvPr/>
        </p:nvSpPr>
        <p:spPr bwMode="auto">
          <a:xfrm>
            <a:off x="7620003" y="1403254"/>
            <a:ext cx="957313" cy="3231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500">
                <a:solidFill>
                  <a:srgbClr val="000000"/>
                </a:solidFill>
              </a:rPr>
              <a:t>Euphoria</a:t>
            </a:r>
          </a:p>
        </p:txBody>
      </p:sp>
      <p:sp>
        <p:nvSpPr>
          <p:cNvPr id="32780" name="Rectangle 12"/>
          <p:cNvSpPr>
            <a:spLocks noChangeArrowheads="1"/>
          </p:cNvSpPr>
          <p:nvPr/>
        </p:nvSpPr>
        <p:spPr bwMode="auto">
          <a:xfrm>
            <a:off x="6858002" y="969165"/>
            <a:ext cx="1608133" cy="36933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a:solidFill>
                  <a:srgbClr val="000000"/>
                </a:solidFill>
              </a:rPr>
              <a:t>Housing 2007</a:t>
            </a:r>
          </a:p>
        </p:txBody>
      </p:sp>
      <p:sp>
        <p:nvSpPr>
          <p:cNvPr id="32781" name="Rectangle 13"/>
          <p:cNvSpPr>
            <a:spLocks noChangeArrowheads="1"/>
          </p:cNvSpPr>
          <p:nvPr/>
        </p:nvSpPr>
        <p:spPr bwMode="auto">
          <a:xfrm>
            <a:off x="2057402" y="679773"/>
            <a:ext cx="1914525" cy="646331"/>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a:solidFill>
                  <a:srgbClr val="000000"/>
                </a:solidFill>
              </a:rPr>
              <a:t>Stock Market</a:t>
            </a:r>
          </a:p>
          <a:p>
            <a:pPr eaLnBrk="0" fontAlgn="base" hangingPunct="0">
              <a:spcBef>
                <a:spcPct val="0"/>
              </a:spcBef>
              <a:spcAft>
                <a:spcPct val="0"/>
              </a:spcAft>
            </a:pPr>
            <a:r>
              <a:rPr lang="en-US">
                <a:solidFill>
                  <a:srgbClr val="000000"/>
                </a:solidFill>
              </a:rPr>
              <a:t>February 2009</a:t>
            </a:r>
          </a:p>
        </p:txBody>
      </p:sp>
      <p:pic>
        <p:nvPicPr>
          <p:cNvPr id="242702" name="Picture 14" descr="Zeckhauser-Price_Value_Ratio"/>
          <p:cNvPicPr>
            <a:picLocks noChangeAspect="1" noChangeArrowheads="1"/>
          </p:cNvPicPr>
          <p:nvPr/>
        </p:nvPicPr>
        <p:blipFill>
          <a:blip r:embed="rId4" cstate="print"/>
          <a:srcRect/>
          <a:stretch>
            <a:fillRect/>
          </a:stretch>
        </p:blipFill>
        <p:spPr bwMode="auto">
          <a:xfrm>
            <a:off x="1676400" y="3885698"/>
            <a:ext cx="6781800" cy="2577402"/>
          </a:xfrm>
          <a:prstGeom prst="rect">
            <a:avLst/>
          </a:prstGeom>
          <a:noFill/>
          <a:ln w="9525">
            <a:noFill/>
            <a:miter lim="800000"/>
            <a:headEnd/>
            <a:tailEnd/>
          </a:ln>
        </p:spPr>
      </p:pic>
      <p:sp>
        <p:nvSpPr>
          <p:cNvPr id="242703" name="Rectangle 15"/>
          <p:cNvSpPr>
            <a:spLocks noChangeArrowheads="1"/>
          </p:cNvSpPr>
          <p:nvPr/>
        </p:nvSpPr>
        <p:spPr bwMode="auto">
          <a:xfrm>
            <a:off x="1981200" y="3658104"/>
            <a:ext cx="5791200" cy="369332"/>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a:solidFill>
                  <a:srgbClr val="000000"/>
                </a:solidFill>
              </a:rPr>
              <a:t>Price/Value Ratio Relative to History or Recent Norms</a:t>
            </a:r>
          </a:p>
        </p:txBody>
      </p:sp>
      <p:sp>
        <p:nvSpPr>
          <p:cNvPr id="242704" name="Rectangle 16"/>
          <p:cNvSpPr>
            <a:spLocks noChangeArrowheads="1"/>
          </p:cNvSpPr>
          <p:nvPr/>
        </p:nvSpPr>
        <p:spPr bwMode="auto">
          <a:xfrm>
            <a:off x="3886200" y="6324433"/>
            <a:ext cx="1950086" cy="369332"/>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a:solidFill>
                  <a:srgbClr val="000000"/>
                </a:solidFill>
              </a:rPr>
              <a:t>Price/Value Ratio</a:t>
            </a:r>
          </a:p>
        </p:txBody>
      </p:sp>
      <p:sp>
        <p:nvSpPr>
          <p:cNvPr id="242705" name="Rectangle 17"/>
          <p:cNvSpPr>
            <a:spLocks noChangeArrowheads="1"/>
          </p:cNvSpPr>
          <p:nvPr/>
        </p:nvSpPr>
        <p:spPr bwMode="auto">
          <a:xfrm>
            <a:off x="6172201" y="5105066"/>
            <a:ext cx="2048446" cy="3231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500">
                <a:solidFill>
                  <a:srgbClr val="000000"/>
                </a:solidFill>
              </a:rPr>
              <a:t>Fat-Tailed Distribution</a:t>
            </a:r>
          </a:p>
        </p:txBody>
      </p:sp>
      <p:sp>
        <p:nvSpPr>
          <p:cNvPr id="242706" name="Text Box 18"/>
          <p:cNvSpPr txBox="1">
            <a:spLocks noChangeArrowheads="1"/>
          </p:cNvSpPr>
          <p:nvPr/>
        </p:nvSpPr>
        <p:spPr bwMode="auto">
          <a:xfrm>
            <a:off x="228600" y="4731268"/>
            <a:ext cx="1295400" cy="369332"/>
          </a:xfrm>
          <a:prstGeom prst="rect">
            <a:avLst/>
          </a:prstGeom>
          <a:noFill/>
          <a:ln w="9525">
            <a:noFill/>
            <a:miter lim="800000"/>
            <a:headEnd/>
            <a:tailEnd/>
          </a:ln>
        </p:spPr>
        <p:txBody>
          <a:bodyPr>
            <a:spAutoFit/>
          </a:bodyPr>
          <a:lstStyle/>
          <a:p>
            <a:pPr eaLnBrk="0" fontAlgn="base" hangingPunct="0">
              <a:spcBef>
                <a:spcPct val="50000"/>
              </a:spcBef>
              <a:spcAft>
                <a:spcPct val="0"/>
              </a:spcAft>
            </a:pPr>
            <a:r>
              <a:rPr lang="en-US">
                <a:solidFill>
                  <a:srgbClr val="000000"/>
                </a:solidFill>
              </a:rPr>
              <a:t>Frequency</a:t>
            </a:r>
          </a:p>
        </p:txBody>
      </p:sp>
      <p:sp>
        <p:nvSpPr>
          <p:cNvPr id="32787" name="TextBox 18"/>
          <p:cNvSpPr txBox="1">
            <a:spLocks noChangeArrowheads="1"/>
          </p:cNvSpPr>
          <p:nvPr/>
        </p:nvSpPr>
        <p:spPr bwMode="auto">
          <a:xfrm>
            <a:off x="5486400" y="2705519"/>
            <a:ext cx="1828800" cy="553998"/>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1500">
                <a:solidFill>
                  <a:srgbClr val="000000"/>
                </a:solidFill>
                <a:cs typeface="Arial" charset="0"/>
              </a:rPr>
              <a:t>Financial Assets</a:t>
            </a:r>
          </a:p>
          <a:p>
            <a:pPr algn="ctr" eaLnBrk="0" fontAlgn="base" hangingPunct="0">
              <a:spcBef>
                <a:spcPct val="0"/>
              </a:spcBef>
              <a:spcAft>
                <a:spcPct val="0"/>
              </a:spcAft>
            </a:pPr>
            <a:r>
              <a:rPr lang="en-US" sz="1500">
                <a:solidFill>
                  <a:srgbClr val="000000"/>
                </a:solidFill>
                <a:cs typeface="Arial" charset="0"/>
              </a:rPr>
              <a:t>November 2012</a:t>
            </a:r>
          </a:p>
        </p:txBody>
      </p:sp>
      <p:sp>
        <p:nvSpPr>
          <p:cNvPr id="32788" name="Rectangle 19"/>
          <p:cNvSpPr>
            <a:spLocks noChangeArrowheads="1"/>
          </p:cNvSpPr>
          <p:nvPr/>
        </p:nvSpPr>
        <p:spPr bwMode="auto">
          <a:xfrm>
            <a:off x="5257800" y="2705521"/>
            <a:ext cx="533400" cy="461665"/>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2400">
                <a:solidFill>
                  <a:srgbClr val="000000"/>
                </a:solidFill>
                <a:latin typeface="Times New Roman" pitchFamily="18" charset="0"/>
              </a:rPr>
              <a:t>•</a:t>
            </a:r>
            <a:endParaRPr lang="en-US" sz="2400">
              <a:solidFill>
                <a:srgbClr val="808080"/>
              </a:solidFill>
              <a:latin typeface="Times New Roman" pitchFamily="18" charset="0"/>
            </a:endParaRPr>
          </a:p>
        </p:txBody>
      </p:sp>
      <p:sp>
        <p:nvSpPr>
          <p:cNvPr id="32789" name="TextBox 20"/>
          <p:cNvSpPr txBox="1">
            <a:spLocks noChangeArrowheads="1"/>
          </p:cNvSpPr>
          <p:nvPr/>
        </p:nvSpPr>
        <p:spPr bwMode="auto">
          <a:xfrm>
            <a:off x="6172200" y="1764994"/>
            <a:ext cx="457200" cy="461665"/>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2400">
                <a:solidFill>
                  <a:srgbClr val="000000"/>
                </a:solidFill>
                <a:latin typeface="Times New Roman" pitchFamily="18" charset="0"/>
              </a:rPr>
              <a:t>•</a:t>
            </a:r>
            <a:endParaRPr lang="en-US" sz="2400">
              <a:solidFill>
                <a:srgbClr val="808080"/>
              </a:solidFill>
              <a:latin typeface="Times New Roman" pitchFamily="18" charset="0"/>
            </a:endParaRPr>
          </a:p>
        </p:txBody>
      </p:sp>
      <p:sp>
        <p:nvSpPr>
          <p:cNvPr id="32790" name="TextBox 21"/>
          <p:cNvSpPr txBox="1">
            <a:spLocks noChangeArrowheads="1"/>
          </p:cNvSpPr>
          <p:nvPr/>
        </p:nvSpPr>
        <p:spPr bwMode="auto">
          <a:xfrm>
            <a:off x="6400800" y="1837342"/>
            <a:ext cx="1600200" cy="553998"/>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sz="1500" dirty="0">
                <a:solidFill>
                  <a:srgbClr val="000000"/>
                </a:solidFill>
                <a:cs typeface="Arial" charset="0"/>
              </a:rPr>
              <a:t>Financial Assets</a:t>
            </a:r>
          </a:p>
          <a:p>
            <a:pPr algn="ctr" eaLnBrk="0" fontAlgn="base" hangingPunct="0">
              <a:spcBef>
                <a:spcPct val="0"/>
              </a:spcBef>
              <a:spcAft>
                <a:spcPct val="0"/>
              </a:spcAft>
            </a:pPr>
            <a:r>
              <a:rPr lang="en-US" sz="1500" smtClean="0">
                <a:solidFill>
                  <a:srgbClr val="000000"/>
                </a:solidFill>
                <a:cs typeface="Arial" charset="0"/>
              </a:rPr>
              <a:t>January </a:t>
            </a:r>
            <a:r>
              <a:rPr lang="en-US" sz="1500" dirty="0" smtClean="0">
                <a:solidFill>
                  <a:srgbClr val="000000"/>
                </a:solidFill>
                <a:cs typeface="Arial" charset="0"/>
              </a:rPr>
              <a:t>2014</a:t>
            </a:r>
            <a:endParaRPr lang="en-US" sz="1500" dirty="0">
              <a:solidFill>
                <a:srgbClr val="0000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27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270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27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27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27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703" grpId="0"/>
      <p:bldP spid="242704" grpId="0"/>
      <p:bldP spid="242705" grpId="0"/>
      <p:bldP spid="24270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Herding can:</a:t>
            </a:r>
            <a:endParaRPr lang="en-US" dirty="0"/>
          </a:p>
        </p:txBody>
      </p:sp>
      <p:sp>
        <p:nvSpPr>
          <p:cNvPr id="3" name="Content Placeholder 2"/>
          <p:cNvSpPr>
            <a:spLocks noGrp="1"/>
          </p:cNvSpPr>
          <p:nvPr>
            <p:ph sz="quarter" idx="1"/>
          </p:nvPr>
        </p:nvSpPr>
        <p:spPr/>
        <p:txBody>
          <a:bodyPr/>
          <a:lstStyle/>
          <a:p>
            <a:pPr marL="512762" indent="-457200">
              <a:spcBef>
                <a:spcPts val="1200"/>
              </a:spcBef>
              <a:buSzPct val="100000"/>
              <a:buFont typeface="+mj-lt"/>
              <a:buAutoNum type="arabicPeriod"/>
              <a:defRPr/>
            </a:pPr>
            <a:r>
              <a:rPr lang="en-US" dirty="0" smtClean="0"/>
              <a:t>Be individually rational but collectively irrational</a:t>
            </a:r>
          </a:p>
          <a:p>
            <a:pPr marL="512762" indent="-457200">
              <a:buSzPct val="100000"/>
              <a:buFont typeface="+mj-lt"/>
              <a:buAutoNum type="arabicPeriod"/>
              <a:defRPr/>
            </a:pPr>
            <a:r>
              <a:rPr lang="en-US" dirty="0" smtClean="0"/>
              <a:t>Suppress the revelation of information</a:t>
            </a:r>
          </a:p>
          <a:p>
            <a:pPr marL="512762" indent="-457200">
              <a:buSzPct val="100000"/>
              <a:buFont typeface="+mj-lt"/>
              <a:buAutoNum type="arabicPeriod"/>
              <a:defRPr/>
            </a:pPr>
            <a:r>
              <a:rPr lang="en-US" dirty="0" smtClean="0"/>
              <a:t>Randomly push the group to an inferior equilibrium</a:t>
            </a:r>
          </a:p>
          <a:p>
            <a:pPr marL="512762" indent="-457200">
              <a:buSzPct val="100000"/>
              <a:buFont typeface="+mj-lt"/>
              <a:buAutoNum type="arabicPeriod"/>
              <a:defRPr/>
            </a:pPr>
            <a:r>
              <a:rPr lang="en-US" dirty="0" smtClean="0"/>
              <a:t>Make it difficult to get a sense for a group’s true preferences</a:t>
            </a:r>
          </a:p>
          <a:p>
            <a:pPr marL="512762" indent="-457200">
              <a:buSzPct val="100000"/>
              <a:buFont typeface="+mj-lt"/>
              <a:buAutoNum type="arabicPeriod"/>
              <a:defRPr/>
            </a:pPr>
            <a:endParaRPr lang="en-US" dirty="0" smtClean="0"/>
          </a:p>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kumimoji="1" lang="en-US" sz="4000" dirty="0" smtClean="0">
                <a:latin typeface="Tw Cen MT" pitchFamily="34" charset="0"/>
              </a:rPr>
              <a:t>Availability Heuristic</a:t>
            </a:r>
            <a:endParaRPr lang="en-US" sz="4000" dirty="0">
              <a:latin typeface="Tw Cen MT" pitchFamily="34" charset="0"/>
            </a:endParaRPr>
          </a:p>
        </p:txBody>
      </p:sp>
      <p:sp>
        <p:nvSpPr>
          <p:cNvPr id="55298" name="Rectangle 1026"/>
          <p:cNvSpPr>
            <a:spLocks noGrp="1" noChangeArrowheads="1"/>
          </p:cNvSpPr>
          <p:nvPr>
            <p:ph sz="quarter" idx="1"/>
          </p:nvPr>
        </p:nvSpPr>
        <p:spPr/>
        <p:txBody>
          <a:bodyPr>
            <a:normAutofit/>
          </a:bodyPr>
          <a:lstStyle/>
          <a:p>
            <a:pPr algn="ctr">
              <a:buClr>
                <a:schemeClr val="tx1"/>
              </a:buClr>
              <a:buFont typeface="Monotype Sorts" pitchFamily="2" charset="2"/>
              <a:buNone/>
            </a:pPr>
            <a:r>
              <a:rPr lang="en-US" sz="2400" dirty="0" smtClean="0">
                <a:solidFill>
                  <a:schemeClr val="tx2"/>
                </a:solidFill>
              </a:rPr>
              <a:t>(Difficult to recall all valid cases, whether vivid or not, from past)</a:t>
            </a:r>
          </a:p>
          <a:p>
            <a:pPr lvl="1">
              <a:spcBef>
                <a:spcPct val="50000"/>
              </a:spcBef>
              <a:buClr>
                <a:schemeClr val="accent2"/>
              </a:buClr>
              <a:buFont typeface="Wingdings" pitchFamily="2" charset="2"/>
              <a:buChar char="§"/>
            </a:pPr>
            <a:r>
              <a:rPr lang="en-US" sz="2400" b="0" dirty="0" smtClean="0"/>
              <a:t>Frequency of event approximated by </a:t>
            </a:r>
            <a:r>
              <a:rPr lang="en-US" sz="2400" b="0" i="1" dirty="0" smtClean="0"/>
              <a:t>availability</a:t>
            </a:r>
            <a:r>
              <a:rPr lang="en-US" sz="2400" b="0" dirty="0" smtClean="0"/>
              <a:t> of its instances.</a:t>
            </a:r>
          </a:p>
          <a:p>
            <a:pPr lvl="1">
              <a:spcBef>
                <a:spcPct val="50000"/>
              </a:spcBef>
              <a:buClr>
                <a:schemeClr val="accent2"/>
              </a:buClr>
              <a:buFont typeface="Wingdings" pitchFamily="2" charset="2"/>
              <a:buChar char="§"/>
            </a:pPr>
            <a:r>
              <a:rPr lang="en-US" sz="2400" b="0" dirty="0" smtClean="0"/>
              <a:t>Incorrect estimation of associations because recall of only selective combinations. </a:t>
            </a:r>
          </a:p>
          <a:p>
            <a:pPr lvl="1">
              <a:spcBef>
                <a:spcPct val="50000"/>
              </a:spcBef>
              <a:buClr>
                <a:schemeClr val="accent2"/>
              </a:buClr>
              <a:buFont typeface="Wingdings" pitchFamily="2" charset="2"/>
              <a:buChar char="§"/>
            </a:pPr>
            <a:r>
              <a:rPr lang="en-US" sz="2400" b="0" dirty="0" smtClean="0"/>
              <a:t>Ex. Martin is analytic, regularly reads the Wall St. Journal, and invests his personal portfolio in a well-diversified portfolio of value stocks.</a:t>
            </a:r>
            <a:br>
              <a:rPr lang="en-US" sz="2400" b="0" dirty="0" smtClean="0"/>
            </a:br>
            <a:r>
              <a:rPr lang="en-US" sz="2400" b="0" dirty="0" smtClean="0"/>
              <a:t>	What are the odds that Martin is a finance professor teaching MBAs as opposed to being a physician?</a:t>
            </a:r>
          </a:p>
        </p:txBody>
      </p:sp>
    </p:spTree>
    <p:extLst>
      <p:ext uri="{BB962C8B-B14F-4D97-AF65-F5344CB8AC3E}">
        <p14:creationId xmlns:p14="http://schemas.microsoft.com/office/powerpoint/2010/main" xmlns="" val="363208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9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9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29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PChart"/>
          <p:cNvGraphicFramePr>
            <a:graphicFrameLocks noChangeAspect="1"/>
          </p:cNvGraphicFramePr>
          <p:nvPr>
            <p:extLst>
              <p:ext uri="{D42A27DB-BD31-4B8C-83A1-F6EECF244321}">
                <p14:modId xmlns:p14="http://schemas.microsoft.com/office/powerpoint/2010/main" xmlns="" val="3283419014"/>
              </p:ext>
            </p:extLst>
          </p:nvPr>
        </p:nvGraphicFramePr>
        <p:xfrm>
          <a:off x="4508500" y="1600200"/>
          <a:ext cx="4572000" cy="5143500"/>
        </p:xfrm>
        <a:graphic>
          <a:graphicData uri="http://schemas.openxmlformats.org/presentationml/2006/ole">
            <p:oleObj spid="_x0000_s39938" name="Chart" r:id="rId5" imgW="4572000" imgH="5143500" progId="MSGraph.Chart.8">
              <p:embed followColorScheme="full"/>
            </p:oleObj>
          </a:graphicData>
        </a:graphic>
      </p:graphicFrame>
      <p:sp>
        <p:nvSpPr>
          <p:cNvPr id="2050" name="TPQuestion"/>
          <p:cNvSpPr>
            <a:spLocks noGrp="1"/>
          </p:cNvSpPr>
          <p:nvPr>
            <p:ph type="title"/>
          </p:nvPr>
        </p:nvSpPr>
        <p:spPr/>
        <p:txBody>
          <a:bodyPr>
            <a:noAutofit/>
          </a:bodyPr>
          <a:lstStyle/>
          <a:p>
            <a:pPr eaLnBrk="1" hangingPunct="1"/>
            <a:r>
              <a:rPr lang="en-US" sz="2800" dirty="0" smtClean="0">
                <a:latin typeface="Calibri" charset="0"/>
                <a:ea typeface="MS PGothic" charset="0"/>
              </a:rPr>
              <a:t>Only A’s Vote:</a:t>
            </a:r>
            <a:br>
              <a:rPr lang="en-US" sz="2800" dirty="0" smtClean="0">
                <a:latin typeface="Calibri" charset="0"/>
                <a:ea typeface="MS PGothic" charset="0"/>
              </a:rPr>
            </a:br>
            <a:r>
              <a:rPr lang="en-US" sz="2800" dirty="0" smtClean="0">
                <a:latin typeface="Calibri" charset="0"/>
                <a:ea typeface="MS PGothic" charset="0"/>
              </a:rPr>
              <a:t>What is the likelihood that he is in each profession?</a:t>
            </a:r>
            <a:endParaRPr lang="en-US" sz="2800" dirty="0">
              <a:latin typeface="Calibri" charset="0"/>
              <a:ea typeface="MS PGothic" charset="0"/>
            </a:endParaRPr>
          </a:p>
        </p:txBody>
      </p:sp>
      <p:sp>
        <p:nvSpPr>
          <p:cNvPr id="2051" name="TPAnswers"/>
          <p:cNvSpPr>
            <a:spLocks noGrp="1"/>
          </p:cNvSpPr>
          <p:nvPr>
            <p:ph idx="1"/>
            <p:custDataLst>
              <p:tags r:id="rId3"/>
            </p:custDataLst>
          </p:nvPr>
        </p:nvSpPr>
        <p:spPr>
          <a:xfrm>
            <a:off x="457200" y="1600203"/>
            <a:ext cx="4114800" cy="4525963"/>
          </a:xfrm>
        </p:spPr>
        <p:txBody>
          <a:bodyPr>
            <a:normAutofit lnSpcReduction="10000"/>
          </a:bodyPr>
          <a:lstStyle/>
          <a:p>
            <a:pPr marL="514350" indent="-514350" eaLnBrk="1" hangingPunct="1">
              <a:spcBef>
                <a:spcPct val="20000"/>
              </a:spcBef>
              <a:buFont typeface="Arial" charset="0"/>
              <a:buAutoNum type="alphaUcPeriod"/>
            </a:pPr>
            <a:r>
              <a:rPr lang="en-US" sz="2200" dirty="0" smtClean="0">
                <a:latin typeface="Calibri" charset="0"/>
                <a:ea typeface="MS PGothic" charset="0"/>
              </a:rPr>
              <a:t>More than 90% that he is a finance professor  teaching MBAs</a:t>
            </a:r>
          </a:p>
          <a:p>
            <a:pPr marL="514350" indent="-514350">
              <a:spcBef>
                <a:spcPct val="20000"/>
              </a:spcBef>
              <a:buFont typeface="Arial" charset="0"/>
              <a:buAutoNum type="alphaUcPeriod"/>
            </a:pPr>
            <a:r>
              <a:rPr lang="en-US" sz="2200" dirty="0" smtClean="0">
                <a:latin typeface="Calibri" charset="0"/>
                <a:ea typeface="MS PGothic" charset="0"/>
              </a:rPr>
              <a:t>70-90% that he is a finance </a:t>
            </a:r>
            <a:r>
              <a:rPr lang="en-US" sz="2200" dirty="0">
                <a:latin typeface="Calibri" charset="0"/>
                <a:ea typeface="MS PGothic" charset="0"/>
              </a:rPr>
              <a:t>professor teaching </a:t>
            </a:r>
            <a:r>
              <a:rPr lang="en-US" sz="2200" dirty="0" smtClean="0">
                <a:latin typeface="Calibri" charset="0"/>
                <a:ea typeface="MS PGothic" charset="0"/>
              </a:rPr>
              <a:t>MBAs</a:t>
            </a:r>
          </a:p>
          <a:p>
            <a:pPr marL="514350" indent="-514350">
              <a:spcBef>
                <a:spcPct val="20000"/>
              </a:spcBef>
              <a:buFont typeface="Arial" charset="0"/>
              <a:buAutoNum type="alphaUcPeriod"/>
            </a:pPr>
            <a:r>
              <a:rPr lang="en-US" sz="2200" dirty="0" smtClean="0">
                <a:latin typeface="Calibri" charset="0"/>
                <a:ea typeface="MS PGothic" charset="0"/>
              </a:rPr>
              <a:t>51-70% that he is a finance </a:t>
            </a:r>
            <a:r>
              <a:rPr lang="en-US" sz="2200" dirty="0">
                <a:latin typeface="Calibri" charset="0"/>
                <a:ea typeface="MS PGothic" charset="0"/>
              </a:rPr>
              <a:t>professor teaching </a:t>
            </a:r>
            <a:r>
              <a:rPr lang="en-US" sz="2200" dirty="0" smtClean="0">
                <a:latin typeface="Calibri" charset="0"/>
                <a:ea typeface="MS PGothic" charset="0"/>
              </a:rPr>
              <a:t>MBAs</a:t>
            </a:r>
          </a:p>
          <a:p>
            <a:pPr marL="514350" indent="-514350" eaLnBrk="1" hangingPunct="1">
              <a:spcBef>
                <a:spcPct val="20000"/>
              </a:spcBef>
              <a:buFont typeface="Arial" charset="0"/>
              <a:buAutoNum type="alphaUcPeriod"/>
            </a:pPr>
            <a:r>
              <a:rPr lang="en-US" sz="2200" dirty="0" smtClean="0">
                <a:latin typeface="Calibri" charset="0"/>
                <a:ea typeface="MS PGothic" charset="0"/>
              </a:rPr>
              <a:t>50% that he is in either profession</a:t>
            </a:r>
          </a:p>
          <a:p>
            <a:pPr marL="514350" indent="-514350" eaLnBrk="1" hangingPunct="1">
              <a:spcBef>
                <a:spcPct val="20000"/>
              </a:spcBef>
              <a:buFont typeface="Arial" charset="0"/>
              <a:buAutoNum type="alphaUcPeriod"/>
            </a:pPr>
            <a:r>
              <a:rPr lang="en-US" sz="2200" dirty="0" smtClean="0">
                <a:latin typeface="Calibri" charset="0"/>
                <a:ea typeface="MS PGothic" charset="0"/>
              </a:rPr>
              <a:t>51-70% that he is a physician</a:t>
            </a:r>
          </a:p>
          <a:p>
            <a:pPr marL="514350" indent="-514350" eaLnBrk="1" hangingPunct="1">
              <a:spcBef>
                <a:spcPct val="20000"/>
              </a:spcBef>
              <a:buFont typeface="Arial" charset="0"/>
              <a:buAutoNum type="alphaUcPeriod"/>
            </a:pPr>
            <a:r>
              <a:rPr lang="en-US" sz="2200" dirty="0" smtClean="0">
                <a:latin typeface="Calibri" charset="0"/>
                <a:ea typeface="MS PGothic" charset="0"/>
              </a:rPr>
              <a:t>70-90% that he is a physician</a:t>
            </a:r>
          </a:p>
          <a:p>
            <a:pPr marL="514350" indent="-514350" eaLnBrk="1" hangingPunct="1">
              <a:spcBef>
                <a:spcPct val="20000"/>
              </a:spcBef>
              <a:buFont typeface="Arial" charset="0"/>
              <a:buAutoNum type="alphaUcPeriod"/>
            </a:pPr>
            <a:r>
              <a:rPr lang="en-US" sz="2200" dirty="0" smtClean="0">
                <a:latin typeface="Calibri" charset="0"/>
                <a:ea typeface="MS PGothic" charset="0"/>
              </a:rPr>
              <a:t>More than 90% that he is a physician.</a:t>
            </a:r>
          </a:p>
        </p:txBody>
      </p:sp>
      <p:sp>
        <p:nvSpPr>
          <p:cNvPr id="2" name="TPStartPoll"/>
          <p:cNvSpPr/>
          <p:nvPr/>
        </p:nvSpPr>
        <p:spPr>
          <a:xfrm>
            <a:off x="0" y="0"/>
            <a:ext cx="12700" cy="12700"/>
          </a:xfrm>
          <a:prstGeom prst="rect">
            <a:avLst/>
          </a:prstGeom>
          <a:solidFill>
            <a:schemeClr val="accent1">
              <a:alpha val="0"/>
            </a:schemeClr>
          </a:solidFill>
          <a:ln w="19050" cap="flat" cmpd="sng" algn="ctr">
            <a:noFill/>
            <a:prstDash val="solid"/>
          </a:ln>
          <a:effectLst/>
          <a:extLst>
            <a:ext uri="{91240B29-F687-4F45-9708-019B960494DF}">
              <a14:hiddenLine xmlns:a14="http://schemas.microsoft.com/office/drawing/2010/main" xmlns="" w="1905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2"/>
    </p:custDataLst>
    <p:extLst>
      <p:ext uri="{BB962C8B-B14F-4D97-AF65-F5344CB8AC3E}">
        <p14:creationId xmlns:p14="http://schemas.microsoft.com/office/powerpoint/2010/main" xmlns="" val="21039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 grpId="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a:xfrm>
            <a:off x="457200" y="260755"/>
            <a:ext cx="8153400" cy="990600"/>
          </a:xfrm>
        </p:spPr>
        <p:txBody>
          <a:bodyPr>
            <a:normAutofit/>
          </a:bodyPr>
          <a:lstStyle/>
          <a:p>
            <a:r>
              <a:rPr lang="en-US" dirty="0" smtClean="0"/>
              <a:t>B’s</a:t>
            </a:r>
            <a:r>
              <a:rPr lang="en-US" dirty="0"/>
              <a:t>: Please answer with </a:t>
            </a:r>
            <a:r>
              <a:rPr lang="en-US" u="sng" dirty="0"/>
              <a:t>clickers</a:t>
            </a:r>
            <a:endParaRPr lang="en-US" dirty="0"/>
          </a:p>
        </p:txBody>
      </p:sp>
      <p:graphicFrame>
        <p:nvGraphicFramePr>
          <p:cNvPr id="8" name="TPChart"/>
          <p:cNvGraphicFramePr>
            <a:graphicFrameLocks noChangeAspect="1"/>
          </p:cNvGraphicFramePr>
          <p:nvPr>
            <p:extLst>
              <p:ext uri="{D42A27DB-BD31-4B8C-83A1-F6EECF244321}">
                <p14:modId xmlns:p14="http://schemas.microsoft.com/office/powerpoint/2010/main" xmlns="" val="1307376972"/>
              </p:ext>
            </p:extLst>
          </p:nvPr>
        </p:nvGraphicFramePr>
        <p:xfrm>
          <a:off x="94343" y="3863088"/>
          <a:ext cx="9144000" cy="1139483"/>
        </p:xfrm>
        <a:graphic>
          <a:graphicData uri="http://schemas.openxmlformats.org/presentationml/2006/ole">
            <p:oleObj spid="_x0000_s40962" name="Chart" r:id="rId5" imgW="9144000" imgH="1200150" progId="MSGraph.Chart.8">
              <p:embed followColorScheme="full"/>
            </p:oleObj>
          </a:graphicData>
        </a:graphic>
      </p:graphicFrame>
      <p:sp>
        <p:nvSpPr>
          <p:cNvPr id="3" name="TPAnswers"/>
          <p:cNvSpPr>
            <a:spLocks noGrp="1"/>
          </p:cNvSpPr>
          <p:nvPr>
            <p:ph type="body" idx="1"/>
            <p:custDataLst>
              <p:tags r:id="rId3"/>
            </p:custDataLst>
          </p:nvPr>
        </p:nvSpPr>
        <p:spPr>
          <a:xfrm>
            <a:off x="762000" y="3935436"/>
            <a:ext cx="8382000" cy="4847325"/>
          </a:xfrm>
        </p:spPr>
        <p:txBody>
          <a:bodyPr>
            <a:normAutofit/>
          </a:bodyPr>
          <a:lstStyle/>
          <a:p>
            <a:pPr marL="971550" lvl="1" indent="-514350">
              <a:spcBef>
                <a:spcPct val="20000"/>
              </a:spcBef>
              <a:buClr>
                <a:schemeClr val="accent2"/>
              </a:buClr>
              <a:buSzPct val="100000"/>
              <a:buFont typeface="+mj-lt"/>
              <a:buAutoNum type="arabicPeriod"/>
              <a:defRPr/>
            </a:pPr>
            <a:r>
              <a:rPr lang="en-US" sz="2800" b="1" dirty="0" smtClean="0"/>
              <a:t>YES</a:t>
            </a:r>
          </a:p>
          <a:p>
            <a:pPr marL="971550" lvl="1" indent="-514350">
              <a:spcBef>
                <a:spcPct val="20000"/>
              </a:spcBef>
              <a:buClr>
                <a:schemeClr val="accent2"/>
              </a:buClr>
              <a:buSzPct val="100000"/>
              <a:buFont typeface="+mj-lt"/>
              <a:buAutoNum type="arabicPeriod"/>
              <a:defRPr/>
            </a:pPr>
            <a:r>
              <a:rPr lang="en-US" sz="2800" b="1" dirty="0" smtClean="0"/>
              <a:t>NO</a:t>
            </a:r>
            <a:endParaRPr lang="en-US" sz="2800" b="1" dirty="0"/>
          </a:p>
        </p:txBody>
      </p:sp>
      <p:sp>
        <p:nvSpPr>
          <p:cNvPr id="9" name="TextBox 8"/>
          <p:cNvSpPr txBox="1"/>
          <p:nvPr/>
        </p:nvSpPr>
        <p:spPr>
          <a:xfrm>
            <a:off x="381000" y="1837341"/>
            <a:ext cx="8305800" cy="1477328"/>
          </a:xfrm>
          <a:prstGeom prst="rect">
            <a:avLst/>
          </a:prstGeom>
          <a:noFill/>
        </p:spPr>
        <p:txBody>
          <a:bodyPr wrap="square" rtlCol="0">
            <a:spAutoFit/>
          </a:bodyPr>
          <a:lstStyle/>
          <a:p>
            <a:pPr algn="l"/>
            <a:r>
              <a:rPr lang="en-US" dirty="0">
                <a:solidFill>
                  <a:schemeClr val="tx1"/>
                </a:solidFill>
              </a:rPr>
              <a:t>You have and will learn a variety of psychological principles and tools in </a:t>
            </a:r>
            <a:r>
              <a:rPr lang="en-US" dirty="0" smtClean="0">
                <a:solidFill>
                  <a:schemeClr val="tx1"/>
                </a:solidFill>
              </a:rPr>
              <a:t>these two lectures.  Will </a:t>
            </a:r>
            <a:r>
              <a:rPr lang="en-US" dirty="0">
                <a:solidFill>
                  <a:schemeClr val="tx1"/>
                </a:solidFill>
              </a:rPr>
              <a:t>you use these principles and tools to get your colleagues to agree to policies that are quite different than the ones that they would have agreed to if you did not use them?</a:t>
            </a:r>
          </a:p>
          <a:p>
            <a:pPr algn="l"/>
            <a:endParaRPr lang="en-US" dirty="0"/>
          </a:p>
        </p:txBody>
      </p:sp>
    </p:spTree>
    <p:custDataLst>
      <p:tags r:id="rId2"/>
    </p:custDataLst>
    <p:extLst>
      <p:ext uri="{BB962C8B-B14F-4D97-AF65-F5344CB8AC3E}">
        <p14:creationId xmlns:p14="http://schemas.microsoft.com/office/powerpoint/2010/main" xmlns="" val="192520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lstStyle/>
          <a:p>
            <a:r>
              <a:rPr lang="en-US" dirty="0" smtClean="0"/>
              <a:t>A’s: Please answer with </a:t>
            </a:r>
            <a:r>
              <a:rPr lang="en-US" u="sng" dirty="0" smtClean="0"/>
              <a:t>clickers</a:t>
            </a:r>
            <a:endParaRPr lang="en-US" u="sng" dirty="0"/>
          </a:p>
        </p:txBody>
      </p:sp>
      <p:graphicFrame>
        <p:nvGraphicFramePr>
          <p:cNvPr id="4" name="TPChart"/>
          <p:cNvGraphicFramePr>
            <a:graphicFrameLocks noChangeAspect="1"/>
          </p:cNvGraphicFramePr>
          <p:nvPr>
            <p:extLst>
              <p:ext uri="{D42A27DB-BD31-4B8C-83A1-F6EECF244321}">
                <p14:modId xmlns:p14="http://schemas.microsoft.com/office/powerpoint/2010/main" xmlns="" val="1863834399"/>
              </p:ext>
            </p:extLst>
          </p:nvPr>
        </p:nvGraphicFramePr>
        <p:xfrm>
          <a:off x="76200" y="5117124"/>
          <a:ext cx="9144000" cy="1137975"/>
        </p:xfrm>
        <a:graphic>
          <a:graphicData uri="http://schemas.openxmlformats.org/presentationml/2006/ole">
            <p:oleObj spid="_x0000_s41986" name="Chart" r:id="rId5" imgW="9144000" imgH="1200150" progId="MSGraph.Chart.8">
              <p:embed followColorScheme="full"/>
            </p:oleObj>
          </a:graphicData>
        </a:graphic>
      </p:graphicFrame>
      <p:sp>
        <p:nvSpPr>
          <p:cNvPr id="3" name="TPAnswers"/>
          <p:cNvSpPr>
            <a:spLocks noGrp="1"/>
          </p:cNvSpPr>
          <p:nvPr>
            <p:ph sz="quarter" idx="1"/>
            <p:custDataLst>
              <p:tags r:id="rId3"/>
            </p:custDataLst>
          </p:nvPr>
        </p:nvSpPr>
        <p:spPr>
          <a:xfrm>
            <a:off x="838200" y="5237703"/>
            <a:ext cx="8763000" cy="1302266"/>
          </a:xfrm>
        </p:spPr>
        <p:txBody>
          <a:bodyPr>
            <a:normAutofit/>
          </a:bodyPr>
          <a:lstStyle/>
          <a:p>
            <a:pPr marL="971550" lvl="1" indent="-514350">
              <a:spcBef>
                <a:spcPct val="20000"/>
              </a:spcBef>
              <a:buClr>
                <a:schemeClr val="accent2"/>
              </a:buClr>
              <a:buSzPct val="100000"/>
              <a:buFont typeface="+mj-lt"/>
              <a:buAutoNum type="arabicPeriod"/>
              <a:defRPr/>
            </a:pPr>
            <a:r>
              <a:rPr lang="en-US" sz="2800" b="1" dirty="0" smtClean="0"/>
              <a:t>YES</a:t>
            </a:r>
          </a:p>
          <a:p>
            <a:pPr marL="971550" lvl="1" indent="-514350">
              <a:spcBef>
                <a:spcPct val="20000"/>
              </a:spcBef>
              <a:buClr>
                <a:schemeClr val="accent2"/>
              </a:buClr>
              <a:buSzPct val="100000"/>
              <a:buFont typeface="+mj-lt"/>
              <a:buAutoNum type="arabicPeriod"/>
              <a:defRPr/>
            </a:pPr>
            <a:r>
              <a:rPr lang="en-US" sz="2800" b="1" dirty="0" smtClean="0"/>
              <a:t>NO</a:t>
            </a:r>
            <a:endParaRPr lang="en-US" dirty="0"/>
          </a:p>
        </p:txBody>
      </p:sp>
      <p:sp>
        <p:nvSpPr>
          <p:cNvPr id="5" name="TextBox 4"/>
          <p:cNvSpPr txBox="1"/>
          <p:nvPr/>
        </p:nvSpPr>
        <p:spPr>
          <a:xfrm>
            <a:off x="304800" y="1837342"/>
            <a:ext cx="8534400" cy="3502497"/>
          </a:xfrm>
          <a:prstGeom prst="rect">
            <a:avLst/>
          </a:prstGeom>
          <a:noFill/>
        </p:spPr>
        <p:txBody>
          <a:bodyPr wrap="square" rtlCol="0">
            <a:spAutoFit/>
          </a:bodyPr>
          <a:lstStyle/>
          <a:p>
            <a:pPr marL="342900" lvl="0" indent="-342900" algn="l">
              <a:spcBef>
                <a:spcPct val="20000"/>
              </a:spcBef>
              <a:buFontTx/>
              <a:buChar char="-"/>
            </a:pPr>
            <a:r>
              <a:rPr lang="en-US" sz="2100" dirty="0" smtClean="0">
                <a:solidFill>
                  <a:schemeClr val="tx1"/>
                </a:solidFill>
              </a:rPr>
              <a:t>You </a:t>
            </a:r>
            <a:r>
              <a:rPr lang="en-US" sz="2100" dirty="0">
                <a:solidFill>
                  <a:schemeClr val="tx1"/>
                </a:solidFill>
              </a:rPr>
              <a:t>are in the process of selling your car to a person you met via the Internet.  He has inspected the car, and has agreed to come by to pick it up this afternoon in exchange for $</a:t>
            </a:r>
            <a:r>
              <a:rPr lang="en-US" sz="2100" dirty="0" smtClean="0">
                <a:solidFill>
                  <a:schemeClr val="tx1"/>
                </a:solidFill>
              </a:rPr>
              <a:t>8,000.</a:t>
            </a:r>
          </a:p>
          <a:p>
            <a:pPr marL="342900" lvl="0" indent="-342900" algn="l">
              <a:spcBef>
                <a:spcPct val="20000"/>
              </a:spcBef>
              <a:buFontTx/>
              <a:buChar char="-"/>
            </a:pPr>
            <a:r>
              <a:rPr lang="en-US" sz="2100" dirty="0" smtClean="0">
                <a:solidFill>
                  <a:schemeClr val="tx1"/>
                </a:solidFill>
              </a:rPr>
              <a:t>You </a:t>
            </a:r>
            <a:r>
              <a:rPr lang="en-US" sz="2100" dirty="0">
                <a:solidFill>
                  <a:schemeClr val="tx1"/>
                </a:solidFill>
              </a:rPr>
              <a:t>drove the car this morning and discovered that it had trouble starting.  This is a mechanical problem that can be fixed for roughly $800. </a:t>
            </a:r>
            <a:endParaRPr lang="en-US" sz="2100" dirty="0" smtClean="0">
              <a:solidFill>
                <a:schemeClr val="tx1"/>
              </a:solidFill>
            </a:endParaRPr>
          </a:p>
          <a:p>
            <a:pPr marL="342900" lvl="0" indent="-342900" algn="l">
              <a:spcBef>
                <a:spcPct val="20000"/>
              </a:spcBef>
              <a:buFontTx/>
              <a:buChar char="-"/>
            </a:pPr>
            <a:r>
              <a:rPr lang="en-US" sz="2100" dirty="0" smtClean="0">
                <a:solidFill>
                  <a:schemeClr val="tx1"/>
                </a:solidFill>
              </a:rPr>
              <a:t>This </a:t>
            </a:r>
            <a:r>
              <a:rPr lang="en-US" sz="2100" dirty="0">
                <a:solidFill>
                  <a:schemeClr val="tx1"/>
                </a:solidFill>
              </a:rPr>
              <a:t>info is not known to the buyer and will not be known until the sale has been completed and he has driven away (at which point the buyer will have paid and cannot do anything legal or otherwise to reverse the sale). </a:t>
            </a:r>
            <a:endParaRPr lang="en-US" sz="2100" dirty="0" smtClean="0">
              <a:solidFill>
                <a:schemeClr val="tx1"/>
              </a:solidFill>
            </a:endParaRPr>
          </a:p>
          <a:p>
            <a:pPr marL="342900" lvl="0" indent="-342900" algn="l">
              <a:spcBef>
                <a:spcPct val="20000"/>
              </a:spcBef>
              <a:buFontTx/>
              <a:buChar char="-"/>
            </a:pPr>
            <a:r>
              <a:rPr lang="en-US" sz="2100" dirty="0" smtClean="0">
                <a:solidFill>
                  <a:schemeClr val="tx1"/>
                </a:solidFill>
              </a:rPr>
              <a:t>Would </a:t>
            </a:r>
            <a:r>
              <a:rPr lang="en-US" sz="2100" dirty="0">
                <a:solidFill>
                  <a:schemeClr val="tx1"/>
                </a:solidFill>
              </a:rPr>
              <a:t>you reveal this info to the buyer before the sale is made? </a:t>
            </a:r>
          </a:p>
          <a:p>
            <a:endParaRPr lang="en-US" sz="2000" dirty="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PQuestion"/>
          <p:cNvSpPr>
            <a:spLocks noGrp="1"/>
          </p:cNvSpPr>
          <p:nvPr>
            <p:ph type="title"/>
          </p:nvPr>
        </p:nvSpPr>
        <p:spPr/>
        <p:txBody>
          <a:bodyPr>
            <a:normAutofit/>
          </a:bodyPr>
          <a:lstStyle/>
          <a:p>
            <a:r>
              <a:rPr lang="en-US" dirty="0"/>
              <a:t>B’s: Please answer with </a:t>
            </a:r>
            <a:r>
              <a:rPr lang="en-US" u="sng" dirty="0"/>
              <a:t>clickers</a:t>
            </a:r>
            <a:endParaRPr lang="en-US" dirty="0" smtClean="0"/>
          </a:p>
        </p:txBody>
      </p:sp>
      <p:graphicFrame>
        <p:nvGraphicFramePr>
          <p:cNvPr id="2" name="TPChart"/>
          <p:cNvGraphicFramePr>
            <a:graphicFrameLocks noChangeAspect="1"/>
          </p:cNvGraphicFramePr>
          <p:nvPr>
            <p:extLst>
              <p:ext uri="{D42A27DB-BD31-4B8C-83A1-F6EECF244321}">
                <p14:modId xmlns:p14="http://schemas.microsoft.com/office/powerpoint/2010/main" xmlns="" val="2030404359"/>
              </p:ext>
            </p:extLst>
          </p:nvPr>
        </p:nvGraphicFramePr>
        <p:xfrm>
          <a:off x="457200" y="2777866"/>
          <a:ext cx="9144000" cy="1134962"/>
        </p:xfrm>
        <a:graphic>
          <a:graphicData uri="http://schemas.openxmlformats.org/presentationml/2006/ole">
            <p:oleObj spid="_x0000_s43010" name="Chart" r:id="rId5" imgW="9144000" imgH="1200150" progId="MSGraph.Chart.8">
              <p:embed followColorScheme="full"/>
            </p:oleObj>
          </a:graphicData>
        </a:graphic>
      </p:graphicFrame>
      <p:sp>
        <p:nvSpPr>
          <p:cNvPr id="3" name="TPAnswers"/>
          <p:cNvSpPr>
            <a:spLocks noGrp="1"/>
          </p:cNvSpPr>
          <p:nvPr>
            <p:ph sz="quarter" idx="1"/>
            <p:custDataLst>
              <p:tags r:id="rId3"/>
            </p:custDataLst>
          </p:nvPr>
        </p:nvSpPr>
        <p:spPr>
          <a:xfrm>
            <a:off x="914400" y="2850214"/>
            <a:ext cx="8153400" cy="3245786"/>
          </a:xfrm>
        </p:spPr>
        <p:txBody>
          <a:bodyPr>
            <a:normAutofit/>
          </a:bodyPr>
          <a:lstStyle/>
          <a:p>
            <a:pPr marL="971550" lvl="1" indent="-514350">
              <a:spcBef>
                <a:spcPct val="20000"/>
              </a:spcBef>
              <a:buClr>
                <a:schemeClr val="accent2"/>
              </a:buClr>
              <a:buSzPct val="100000"/>
              <a:buFont typeface="+mj-lt"/>
              <a:buAutoNum type="alphaUcPeriod"/>
              <a:defRPr/>
            </a:pPr>
            <a:r>
              <a:rPr lang="en-US" sz="2800" b="1" dirty="0" smtClean="0"/>
              <a:t>YES</a:t>
            </a:r>
          </a:p>
          <a:p>
            <a:pPr marL="971550" lvl="1" indent="-514350">
              <a:spcBef>
                <a:spcPct val="20000"/>
              </a:spcBef>
              <a:buClr>
                <a:schemeClr val="accent2"/>
              </a:buClr>
              <a:buSzPct val="100000"/>
              <a:buFont typeface="+mj-lt"/>
              <a:buAutoNum type="alphaUcPeriod"/>
              <a:defRPr/>
            </a:pPr>
            <a:r>
              <a:rPr lang="en-US" sz="2800" b="1" dirty="0" smtClean="0"/>
              <a:t>NO</a:t>
            </a:r>
            <a:endParaRPr lang="en-US" sz="2800" b="1" dirty="0"/>
          </a:p>
        </p:txBody>
      </p:sp>
      <p:sp>
        <p:nvSpPr>
          <p:cNvPr id="4" name="TextBox 3"/>
          <p:cNvSpPr txBox="1"/>
          <p:nvPr/>
        </p:nvSpPr>
        <p:spPr>
          <a:xfrm>
            <a:off x="304800" y="1988877"/>
            <a:ext cx="8610600" cy="738664"/>
          </a:xfrm>
          <a:prstGeom prst="rect">
            <a:avLst/>
          </a:prstGeom>
          <a:noFill/>
        </p:spPr>
        <p:txBody>
          <a:bodyPr wrap="square" rtlCol="0">
            <a:spAutoFit/>
          </a:bodyPr>
          <a:lstStyle/>
          <a:p>
            <a:r>
              <a:rPr lang="en-US" sz="2400" dirty="0">
                <a:solidFill>
                  <a:schemeClr val="tx1"/>
                </a:solidFill>
              </a:rPr>
              <a:t>The population of Turkey is more than 100 million people.</a:t>
            </a:r>
          </a:p>
          <a:p>
            <a:endParaRPr lang="en-US" dirty="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US" smtClean="0"/>
              <a:t>Zero Dark Thirty and Self Absorption</a:t>
            </a:r>
          </a:p>
        </p:txBody>
      </p:sp>
      <p:sp>
        <p:nvSpPr>
          <p:cNvPr id="40963" name="Content Placeholder 2"/>
          <p:cNvSpPr>
            <a:spLocks noGrp="1"/>
          </p:cNvSpPr>
          <p:nvPr>
            <p:ph sz="quarter" idx="1"/>
          </p:nvPr>
        </p:nvSpPr>
        <p:spPr>
          <a:xfrm>
            <a:off x="762000" y="1523833"/>
            <a:ext cx="7874000" cy="2266908"/>
          </a:xfrm>
        </p:spPr>
        <p:txBody>
          <a:bodyPr>
            <a:normAutofit fontScale="85000" lnSpcReduction="20000"/>
          </a:bodyPr>
          <a:lstStyle/>
          <a:p>
            <a:pPr marL="228600" indent="-228600">
              <a:buFont typeface="Wingdings" pitchFamily="2" charset="2"/>
              <a:buChar char="§"/>
              <a:defRPr/>
            </a:pPr>
            <a:r>
              <a:rPr lang="en-US" dirty="0" smtClean="0"/>
              <a:t>President Obama had assembled a skeptical team.  It said 40% likely.</a:t>
            </a:r>
          </a:p>
          <a:p>
            <a:pPr marL="228600" indent="-228600">
              <a:buFont typeface="Wingdings" pitchFamily="2" charset="2"/>
              <a:buChar char="§"/>
              <a:defRPr/>
            </a:pPr>
            <a:r>
              <a:rPr lang="en-US" dirty="0" smtClean="0"/>
              <a:t>The agent in charge of the search (played by Jessica Chastain in the movie) said 95% likely.</a:t>
            </a:r>
          </a:p>
          <a:p>
            <a:pPr marL="228600" indent="-228600">
              <a:buFont typeface="Wingdings" pitchFamily="2" charset="2"/>
              <a:buChar char="§"/>
              <a:defRPr/>
            </a:pPr>
            <a:r>
              <a:rPr lang="en-US" dirty="0" smtClean="0"/>
              <a:t>They had access to same information.  Yet, they were much more influenced by what they had gathered themselves.</a:t>
            </a:r>
          </a:p>
        </p:txBody>
      </p:sp>
      <p:pic>
        <p:nvPicPr>
          <p:cNvPr id="34820" name="Picture 6" descr="http://static.guim.co.uk/sys-images/Admin/BkFill/Default_image_group/2011/5/6/1304700363010/BIn-Laden-compound-007.jpg"/>
          <p:cNvPicPr>
            <a:picLocks noChangeAspect="1" noChangeArrowheads="1"/>
          </p:cNvPicPr>
          <p:nvPr/>
        </p:nvPicPr>
        <p:blipFill>
          <a:blip r:embed="rId2" cstate="print"/>
          <a:srcRect/>
          <a:stretch>
            <a:fillRect/>
          </a:stretch>
        </p:blipFill>
        <p:spPr bwMode="auto">
          <a:xfrm>
            <a:off x="2362200" y="4152483"/>
            <a:ext cx="4381500" cy="2496011"/>
          </a:xfrm>
          <a:prstGeom prst="rect">
            <a:avLst/>
          </a:prstGeom>
          <a:noFill/>
          <a:ln w="9525">
            <a:noFill/>
            <a:miter lim="800000"/>
            <a:headEnd/>
            <a:tailEnd/>
          </a:ln>
        </p:spPr>
      </p:pic>
      <p:sp>
        <p:nvSpPr>
          <p:cNvPr id="5" name="TextBox 4"/>
          <p:cNvSpPr txBox="1">
            <a:spLocks noChangeArrowheads="1"/>
          </p:cNvSpPr>
          <p:nvPr/>
        </p:nvSpPr>
        <p:spPr bwMode="auto">
          <a:xfrm>
            <a:off x="2743200" y="3790741"/>
            <a:ext cx="3429000" cy="400110"/>
          </a:xfrm>
          <a:prstGeom prst="rect">
            <a:avLst/>
          </a:prstGeom>
          <a:noFill/>
          <a:ln w="9525">
            <a:noFill/>
            <a:miter lim="800000"/>
            <a:headEnd/>
            <a:tailEnd/>
          </a:ln>
        </p:spPr>
        <p:txBody>
          <a:bodyPr>
            <a:spAutoFit/>
          </a:bodyPr>
          <a:lstStyle/>
          <a:p>
            <a:r>
              <a:rPr lang="en-US" sz="2000" b="1">
                <a:solidFill>
                  <a:schemeClr val="tx1"/>
                </a:solidFill>
                <a:latin typeface="Tahoma" pitchFamily="34" charset="0"/>
                <a:cs typeface="Tahoma" pitchFamily="34" charset="0"/>
              </a:rPr>
              <a:t>Bin Laden’s Lair?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96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smtClean="0"/>
              <a:t>Discounting the Information of Others</a:t>
            </a:r>
          </a:p>
        </p:txBody>
      </p:sp>
      <p:sp>
        <p:nvSpPr>
          <p:cNvPr id="3" name="Content Placeholder 2"/>
          <p:cNvSpPr>
            <a:spLocks noGrp="1"/>
          </p:cNvSpPr>
          <p:nvPr>
            <p:ph sz="quarter" idx="1"/>
          </p:nvPr>
        </p:nvSpPr>
        <p:spPr>
          <a:xfrm>
            <a:off x="0" y="1547948"/>
            <a:ext cx="8991600" cy="5064369"/>
          </a:xfrm>
        </p:spPr>
        <p:txBody>
          <a:bodyPr>
            <a:normAutofit fontScale="92500" lnSpcReduction="10000"/>
          </a:bodyPr>
          <a:lstStyle/>
          <a:p>
            <a:pPr marL="228600" indent="-228600">
              <a:buFont typeface="Wingdings" pitchFamily="2" charset="2"/>
              <a:buChar char="§"/>
              <a:defRPr/>
            </a:pPr>
            <a:r>
              <a:rPr lang="en-US" sz="2800" b="1" dirty="0" smtClean="0"/>
              <a:t>Availability bias</a:t>
            </a:r>
          </a:p>
          <a:p>
            <a:pPr marL="457200" lvl="1" indent="-228600">
              <a:buClr>
                <a:schemeClr val="accent2"/>
              </a:buClr>
              <a:buFont typeface="Wingdings" pitchFamily="2" charset="2"/>
              <a:buChar char="Ø"/>
              <a:defRPr/>
            </a:pPr>
            <a:r>
              <a:rPr lang="en-US" sz="2800" dirty="0" smtClean="0"/>
              <a:t>British Airways lost your luggage on a recent trip.  </a:t>
            </a:r>
          </a:p>
          <a:p>
            <a:pPr marL="457200" lvl="1" indent="-228600">
              <a:buClr>
                <a:schemeClr val="accent2"/>
              </a:buClr>
              <a:buFont typeface="Wingdings" pitchFamily="2" charset="2"/>
              <a:buChar char="Ø"/>
              <a:defRPr/>
            </a:pPr>
            <a:r>
              <a:rPr lang="en-US" sz="2800" dirty="0" smtClean="0"/>
              <a:t>You swear never to fly </a:t>
            </a:r>
            <a:r>
              <a:rPr lang="en-US" sz="2800" dirty="0"/>
              <a:t>British Airways </a:t>
            </a:r>
            <a:r>
              <a:rPr lang="en-US" sz="2800" dirty="0" smtClean="0"/>
              <a:t>again.  You actually abstain for a year.  But your colleague, who believes you, is only marginally influenced.  </a:t>
            </a:r>
          </a:p>
          <a:p>
            <a:pPr marL="228600" indent="-228600">
              <a:spcBef>
                <a:spcPts val="1200"/>
              </a:spcBef>
              <a:buFont typeface="Wingdings" pitchFamily="2" charset="2"/>
              <a:buChar char="§"/>
              <a:defRPr/>
            </a:pPr>
            <a:r>
              <a:rPr lang="en-US" sz="2800" b="1" dirty="0" smtClean="0"/>
              <a:t>Hidden Agenda Heuristic</a:t>
            </a:r>
          </a:p>
          <a:p>
            <a:pPr marL="457200" lvl="1">
              <a:buClr>
                <a:schemeClr val="accent2"/>
              </a:buClr>
              <a:buFont typeface="Wingdings" pitchFamily="2" charset="2"/>
              <a:buChar char="Ø"/>
              <a:defRPr/>
            </a:pPr>
            <a:r>
              <a:rPr lang="en-US" sz="2800" dirty="0" smtClean="0"/>
              <a:t>Across a wide array of situations, others are providing you information to influence a decision in their direction.  For example: prospective employee or salesmen.  </a:t>
            </a:r>
          </a:p>
          <a:p>
            <a:pPr marL="457200" lvl="1">
              <a:buClr>
                <a:schemeClr val="accent2"/>
              </a:buClr>
              <a:buFont typeface="Wingdings" pitchFamily="2" charset="2"/>
              <a:buChar char="Ø"/>
              <a:defRPr/>
            </a:pPr>
            <a:r>
              <a:rPr lang="en-US" sz="2800" dirty="0" smtClean="0"/>
              <a:t>Thus, you come to believe you should trust your own information more than that from others.</a:t>
            </a:r>
          </a:p>
          <a:p>
            <a:pPr marL="457200" lvl="1">
              <a:buClr>
                <a:schemeClr val="accent2"/>
              </a:buClr>
              <a:buFont typeface="Wingdings" pitchFamily="2" charset="2"/>
              <a:buChar char="Ø"/>
              <a:defRPr/>
            </a:pPr>
            <a:r>
              <a:rPr lang="en-US" sz="2800" dirty="0" smtClean="0"/>
              <a:t>You employ this heuristic even when interests are fully aligned.</a:t>
            </a:r>
          </a:p>
          <a:p>
            <a:pPr marL="182880" lvl="1" indent="0">
              <a:buClr>
                <a:schemeClr val="accent2"/>
              </a:buClr>
              <a:buNone/>
              <a:defRPr/>
            </a:pP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quarter" idx="1"/>
          </p:nvPr>
        </p:nvSpPr>
        <p:spPr>
          <a:xfrm>
            <a:off x="381000" y="1600200"/>
            <a:ext cx="8610600" cy="5156813"/>
          </a:xfrm>
        </p:spPr>
        <p:txBody>
          <a:bodyPr>
            <a:normAutofit fontScale="85000" lnSpcReduction="20000"/>
          </a:bodyPr>
          <a:lstStyle/>
          <a:p>
            <a:pPr>
              <a:buFont typeface="Wingdings" pitchFamily="2" charset="2"/>
              <a:buChar char="§"/>
            </a:pPr>
            <a:r>
              <a:rPr lang="en-US" sz="3200" dirty="0" smtClean="0"/>
              <a:t>Individuals fall prey to significant behavioral propensities when making decisions.</a:t>
            </a:r>
          </a:p>
          <a:p>
            <a:pPr>
              <a:buFont typeface="Wingdings" pitchFamily="2" charset="2"/>
              <a:buChar char="§"/>
            </a:pPr>
            <a:r>
              <a:rPr lang="en-US" sz="3200" dirty="0" smtClean="0"/>
              <a:t>These propensities are most salient when probabilities and/or significant negative payoffs are involved.</a:t>
            </a:r>
          </a:p>
          <a:p>
            <a:pPr>
              <a:buFont typeface="Wingdings" pitchFamily="2" charset="2"/>
              <a:buChar char="§"/>
            </a:pPr>
            <a:r>
              <a:rPr lang="en-US" sz="3200" dirty="0" smtClean="0"/>
              <a:t>Group processes, quite apart from behavioral propensities, frequently do a poor job of capitalizing on the available information.</a:t>
            </a:r>
          </a:p>
          <a:p>
            <a:pPr>
              <a:buFont typeface="Wingdings" pitchFamily="2" charset="2"/>
              <a:buChar char="§"/>
            </a:pPr>
            <a:r>
              <a:rPr lang="en-US" sz="3200" dirty="0" smtClean="0"/>
              <a:t>Group processes often compound behavioral propensities.</a:t>
            </a:r>
          </a:p>
          <a:p>
            <a:pPr>
              <a:buFont typeface="Wingdings" pitchFamily="2" charset="2"/>
              <a:buChar char="§"/>
            </a:pPr>
            <a:endParaRPr lang="en-US" sz="3200" dirty="0" smtClean="0"/>
          </a:p>
          <a:p>
            <a:pPr>
              <a:buFont typeface="Wingdings" pitchFamily="2" charset="2"/>
              <a:buChar char="§"/>
            </a:pPr>
            <a:endParaRPr lang="en-US" sz="3200" dirty="0" smtClean="0"/>
          </a:p>
          <a:p>
            <a:pPr>
              <a:buFont typeface="Wingdings" pitchFamily="2" charset="2"/>
              <a:buChar char="§"/>
            </a:pPr>
            <a:endParaRPr lang="en-US" sz="3200" dirty="0" smtClean="0"/>
          </a:p>
          <a:p>
            <a:pPr>
              <a:spcBef>
                <a:spcPts val="4200"/>
              </a:spcBef>
              <a:buFont typeface="Wingdings" pitchFamily="2" charset="2"/>
              <a:buChar char="§"/>
            </a:pPr>
            <a:r>
              <a:rPr lang="en-US" sz="3200" dirty="0" smtClean="0"/>
              <a:t>Group decision is a double-edged sword.</a:t>
            </a:r>
          </a:p>
          <a:p>
            <a:endParaRPr lang="en-US" sz="3200" dirty="0" smtClean="0"/>
          </a:p>
          <a:p>
            <a:endParaRPr lang="en-US" sz="3200" dirty="0" smtClean="0"/>
          </a:p>
          <a:p>
            <a:endParaRPr lang="en-US" dirty="0"/>
          </a:p>
        </p:txBody>
      </p:sp>
      <p:pic>
        <p:nvPicPr>
          <p:cNvPr id="4" name="Picture 6" descr="http://beinthepicture.com/blog/wp-content/uploads/2012/04/stick-figure-question-mark.jpg"/>
          <p:cNvPicPr>
            <a:picLocks noChangeAspect="1" noChangeArrowheads="1"/>
          </p:cNvPicPr>
          <p:nvPr/>
        </p:nvPicPr>
        <p:blipFill>
          <a:blip r:embed="rId2" cstate="print"/>
          <a:srcRect/>
          <a:stretch>
            <a:fillRect/>
          </a:stretch>
        </p:blipFill>
        <p:spPr bwMode="auto">
          <a:xfrm>
            <a:off x="1219202" y="4648200"/>
            <a:ext cx="1539875" cy="1636876"/>
          </a:xfrm>
          <a:prstGeom prst="rect">
            <a:avLst/>
          </a:prstGeom>
          <a:noFill/>
          <a:ln w="9525">
            <a:noFill/>
            <a:miter lim="800000"/>
            <a:headEnd/>
            <a:tailEnd/>
          </a:ln>
        </p:spPr>
      </p:pic>
      <p:pic>
        <p:nvPicPr>
          <p:cNvPr id="5" name="Picture 4" descr="http://lili.org/forlibs/ce/sable/course2/images/beanques.gif"/>
          <p:cNvPicPr>
            <a:picLocks noChangeAspect="1" noChangeArrowheads="1"/>
          </p:cNvPicPr>
          <p:nvPr/>
        </p:nvPicPr>
        <p:blipFill>
          <a:blip r:embed="rId3" cstate="print"/>
          <a:srcRect/>
          <a:stretch>
            <a:fillRect/>
          </a:stretch>
        </p:blipFill>
        <p:spPr bwMode="auto">
          <a:xfrm>
            <a:off x="2819400" y="4648200"/>
            <a:ext cx="736600" cy="1692644"/>
          </a:xfrm>
          <a:prstGeom prst="rect">
            <a:avLst/>
          </a:prstGeom>
          <a:noFill/>
          <a:ln w="9525">
            <a:noFill/>
            <a:miter lim="800000"/>
            <a:headEnd/>
            <a:tailEnd/>
          </a:ln>
        </p:spPr>
      </p:pic>
      <p:sp>
        <p:nvSpPr>
          <p:cNvPr id="6" name="TextBox 9"/>
          <p:cNvSpPr txBox="1">
            <a:spLocks noChangeArrowheads="1"/>
          </p:cNvSpPr>
          <p:nvPr/>
        </p:nvSpPr>
        <p:spPr bwMode="auto">
          <a:xfrm>
            <a:off x="3657600" y="4876801"/>
            <a:ext cx="3048000" cy="1200329"/>
          </a:xfrm>
          <a:prstGeom prst="rect">
            <a:avLst/>
          </a:prstGeom>
          <a:noFill/>
          <a:ln w="9525">
            <a:noFill/>
            <a:miter lim="800000"/>
            <a:headEnd/>
            <a:tailEnd/>
          </a:ln>
        </p:spPr>
        <p:txBody>
          <a:bodyPr>
            <a:spAutoFit/>
          </a:bodyPr>
          <a:lstStyle/>
          <a:p>
            <a:r>
              <a:rPr lang="en-US" sz="7200" b="1" dirty="0">
                <a:solidFill>
                  <a:schemeClr val="tx1"/>
                </a:solidFill>
                <a:sym typeface="Symbol" pitchFamily="18" charset="2"/>
              </a:rPr>
              <a:t> ???</a:t>
            </a:r>
            <a:endParaRPr lang="en-US" sz="7200" b="1" dirty="0">
              <a:solidFill>
                <a:schemeClr val="tx1"/>
              </a:solidFill>
            </a:endParaRPr>
          </a:p>
        </p:txBody>
      </p:sp>
      <p:pic>
        <p:nvPicPr>
          <p:cNvPr id="7" name="Picture 8" descr="http://www.nature.com/clpt/journal/v81/n5/images/6100207i4.jpg"/>
          <p:cNvPicPr>
            <a:picLocks noChangeAspect="1" noChangeArrowheads="1"/>
          </p:cNvPicPr>
          <p:nvPr/>
        </p:nvPicPr>
        <p:blipFill>
          <a:blip r:embed="rId4" cstate="print"/>
          <a:srcRect/>
          <a:stretch>
            <a:fillRect/>
          </a:stretch>
        </p:blipFill>
        <p:spPr bwMode="auto">
          <a:xfrm rot="11597758">
            <a:off x="6926884" y="4658023"/>
            <a:ext cx="1284630" cy="210015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WASPOLLED" val="1F360F773CF44AAEA2AAD882888E0A11"/>
  <p:tag name="TPVERSION" val="5"/>
  <p:tag name="TPFULLVERSION" val="5.3.0.3294"/>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SLIDEGUID" val="D42155B9079A4304849B8A69A4A6A874"/>
  <p:tag name="TYPE" val="MultiChoiceSlide"/>
  <p:tag name="TPSLIDEBULLETSTYLE" val="2"/>
  <p:tag name="CHARTTYPE" val="0"/>
  <p:tag name="CHARTDEFINEDCOLORS" val="3,6,10,45,32,50,13,4,9,55,1"/>
  <p:tag name="TPQUESTIONXML" val="﻿&lt;?xml version=&quot;1.0&quot; encoding=&quot;utf-8&quot;?&gt;&#10;&lt;questionlist&gt;&#10;    &lt;properties&gt;&#10;        &lt;guid&gt;729CDCABCB204FD09C42ECEE2554B74E&lt;/guid&gt;&#10;        &lt;description /&gt;&#10;        &lt;date&gt;11/13/2013 1:28:2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6A4786C5173845F4B27F6546C7E0EEB6&lt;/guid&gt;&#10;            &lt;repollguid&gt;14C3C8C0AD0D48D48718AA3BE068B64B&lt;/repollguid&gt;&#10;            &lt;sourceid&gt;3ED09D31EA3242B59B47ADD6B1C0AB66&lt;/sourceid&gt;&#10;            &lt;questiontext&gt;Only A’s Vote:What is the likelihood that he is in each profession?&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7C2F4E9FD7D246B987C172B1EA4CA12F&lt;/guid&gt;&#10;                    &lt;answertext&gt;More than 90% that he is a finance professor  teaching MBAs&lt;/answertext&gt;&#10;                    &lt;valuetype&gt;0&lt;/valuetype&gt;&#10;                &lt;/answer&gt;&#10;                &lt;answer&gt;&#10;                    &lt;guid&gt;64DD55595F974257B18755CEF5074124&lt;/guid&gt;&#10;                    &lt;answertext&gt;70-90% that he is a finance professor teaching MBAs&lt;/answertext&gt;&#10;                    &lt;valuetype&gt;0&lt;/valuetype&gt;&#10;                &lt;/answer&gt;&#10;                &lt;answer&gt;&#10;                    &lt;guid&gt;43A08C3DD6DE4C58A86C97AAE5329E81&lt;/guid&gt;&#10;                    &lt;answertext&gt;51-70% that he is a finance professor teaching MBAs&lt;/answertext&gt;&#10;                    &lt;valuetype&gt;0&lt;/valuetype&gt;&#10;                &lt;/answer&gt;&#10;                &lt;answer&gt;&#10;                    &lt;guid&gt;21D89DC98A084FC2A738F2C28367C2E7&lt;/guid&gt;&#10;                    &lt;answertext&gt;50% that he is in either profession&lt;/answertext&gt;&#10;                    &lt;valuetype&gt;0&lt;/valuetype&gt;&#10;                &lt;/answer&gt;&#10;                &lt;answer&gt;&#10;                    &lt;guid&gt;D0E4FCB1A1E7412091E2983A992B0612&lt;/guid&gt;&#10;                    &lt;answertext&gt;51-70% that he is a physician&lt;/answertext&gt;&#10;                    &lt;valuetype&gt;0&lt;/valuetype&gt;&#10;                &lt;/answer&gt;&#10;                &lt;answer&gt;&#10;                    &lt;guid&gt;DF02E969F59C4A2093523DE41F5F127F&lt;/guid&gt;&#10;                    &lt;answertext&gt;70-90% that he is a physician&lt;/answertext&gt;&#10;                    &lt;valuetype&gt;0&lt;/valuetype&gt;&#10;                &lt;/answer&gt;&#10;                &lt;answer&gt;&#10;                    &lt;guid&gt;2F42B989693848679CA914E0AADFFD73&lt;/guid&gt;&#10;                    &lt;answertext&gt;More than 90% that he is a physician.&lt;/answertext&gt;&#10;                    &lt;valuetype&gt;0&lt;/valuetype&gt;&#10;                &lt;/answer&gt;&#10;            &lt;/answers&gt;&#10;        &lt;/multichoice&gt;&#10;    &lt;/questions&gt;&#10;&lt;/questionlist&gt;"/>
  <p:tag name="RESULTS" val="Only A’s Vote:What is the likelihood that he is in each profession?[;crlf;]4[;]4[;]4[;]False[;]0[;][;crlf;]2.75[;]2[;]1.29903810567666[;]1.6875[;crlf;]0[;]0[;]More than 90% that he is a finance professor  teaching MBAs1[;]More than 90% that he is a finance professor  teaching MBAs[;][;crlf;]3[;]0[;]70-90% that he is a finance professor teaching MBAs2[;]70-90% that he is a finance professor teaching MBAs[;][;crlf;]0[;]0[;]51-70% that he is a finance professor teaching MBAs3[;]51-70% that he is a finance professor teaching MBAs[;][;crlf;]0[;]0[;]50% that he is in either profession4[;]50% that he is in either profession[;][;crlf;]1[;]0[;]51-70% that he is a physician5[;]51-70% that he is a physician[;][;crlf;]0[;]0[;]70-90% that he is a physician6[;]70-90% that he is a physician[;][;crlf;]0[;]0[;]More than 90% that he is a physician.7[;]More than 90% that he is a physician.[;]"/>
  <p:tag name="LIVECHARTING" val="False"/>
  <p:tag name="AUTOOPENPOLL" val="False"/>
  <p:tag name="AUTOFORMATCHART" val="True"/>
  <p:tag name="HASRESULTS" val="False"/>
</p:tagLst>
</file>

<file path=ppt/tags/tag3.xml><?xml version="1.0" encoding="utf-8"?>
<p:tagLst xmlns:a="http://schemas.openxmlformats.org/drawingml/2006/main" xmlns:r="http://schemas.openxmlformats.org/officeDocument/2006/relationships" xmlns:p="http://schemas.openxmlformats.org/presentationml/2006/main">
  <p:tag name="ZEROBASED" val="False"/>
</p:tagLst>
</file>

<file path=ppt/tags/tag4.xml><?xml version="1.0" encoding="utf-8"?>
<p:tagLst xmlns:a="http://schemas.openxmlformats.org/drawingml/2006/main" xmlns:r="http://schemas.openxmlformats.org/officeDocument/2006/relationships" xmlns:p="http://schemas.openxmlformats.org/presentationml/2006/main">
  <p:tag name="TPQUESTIONXML" val="﻿&lt;?xml version=&quot;1.0&quot; encoding=&quot;utf-8&quot;?&gt;&#10;&lt;questionlist&gt;&#10;    &lt;properties&gt;&#10;        &lt;guid&gt;6C51A4427F2F4A058A437AC7626041DD&lt;/guid&gt;&#10;        &lt;description /&gt;&#10;        &lt;date&gt;6/21/2013 11:46:51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2325A726C3E44EABFEEFC5CE00E97AC&lt;/guid&gt;&#10;            &lt;repollguid&gt;057F2FF1F0064084874D3C4708241D5F&lt;/repollguid&gt;&#10;            &lt;sourceid&gt;AE4A4AB423064D07BD665581CFFC844A&lt;/sourceid&gt;&#10;            &lt;questiontext&gt;B’s: Please answer with clicker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0&lt;/bulletstyle&gt;&#10;            &lt;correctanswerindicator&gt;True&lt;/correctanswerindicator&gt;&#10;            &lt;answers&gt;&#10;                &lt;answer&gt;&#10;                    &lt;guid&gt;F0F6F78BCBA84865972EFFF9F692EEF9&lt;/guid&gt;&#10;                    &lt;answertext&gt;YES&lt;/answertext&gt;&#10;                    &lt;valuetype&gt;0&lt;/valuetype&gt;&#10;                &lt;/answer&gt;&#10;                &lt;answer&gt;&#10;                    &lt;guid&gt;35A08DDFBAC74100924C35EB5826A061&lt;/guid&gt;&#10;                    &lt;answertext&gt;NO&lt;/answertext&gt;&#10;                    &lt;valuetype&gt;0&lt;/valuetype&gt;&#10;                &lt;/answer&gt;&#10;            &lt;/answers&gt;&#10;        &lt;/multichoice&gt;&#10;    &lt;/questions&gt;&#10;&lt;/questionlist&gt;"/>
  <p:tag name="TYPE" val="MultiChoiceSlide"/>
  <p:tag name="RESULTS" val="B’s: Please answer with clickers[;crlf;]4[;]4[;]4[;]False[;]0[;][;crlf;]1.25[;]1[;]0.433012701892219[;]0.1875[;crlf;]3[;]0[;]YES1[;]YES[;][;crlf;]1[;]0[;]NO2[;]NO[;]"/>
  <p:tag name="LIVECHARTING" val="False"/>
  <p:tag name="AUTOOPENPOLL" val="True"/>
  <p:tag name="AUTOFORMATCHART" val="True"/>
  <p:tag name="HASRESULTS" val="False"/>
</p:tagLst>
</file>

<file path=ppt/tags/tag5.xml><?xml version="1.0" encoding="utf-8"?>
<p:tagLst xmlns:a="http://schemas.openxmlformats.org/drawingml/2006/main" xmlns:r="http://schemas.openxmlformats.org/officeDocument/2006/relationships" xmlns:p="http://schemas.openxmlformats.org/presentationml/2006/main">
  <p:tag name="ZEROBASED" val="False"/>
</p:tagLst>
</file>

<file path=ppt/tags/tag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6A811F0B41444A85A1A0A827BBBAEAC6&lt;/guid&gt;&#10;        &lt;description /&gt;&#10;        &lt;date&gt;6/24/2013 12:43:42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DF2AB138B0647C0AC2A4B31C4819596&lt;/guid&gt;&#10;            &lt;repollguid&gt;B94CA387FBF04E3593C13FDE64B99403&lt;/repollguid&gt;&#10;            &lt;sourceid&gt;250A5250401F4FC69ACC238B00E6A331&lt;/sourceid&gt;&#10;            &lt;questiontext&gt;A’s: Please answer with clicker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0&lt;/bulletstyle&gt;&#10;            &lt;correctanswerindicator&gt;True&lt;/correctanswerindicator&gt;&#10;            &lt;answers&gt;&#10;                &lt;answer&gt;&#10;                    &lt;guid&gt;9F463F621F65457F8C90910E34D1AE98&lt;/guid&gt;&#10;                    &lt;answertext&gt;YES&lt;/answertext&gt;&#10;                    &lt;valuetype&gt;0&lt;/valuetype&gt;&#10;                &lt;/answer&gt;&#10;                &lt;answer&gt;&#10;                    &lt;guid&gt;75550AD431B14B9087EBFE0F9AA9037D&lt;/guid&gt;&#10;                    &lt;answertext&gt;NO&lt;/answertext&gt;&#10;                    &lt;valuetype&gt;0&lt;/valuetype&gt;&#10;                &lt;/answer&gt;&#10;            &lt;/answers&gt;&#10;        &lt;/multichoice&gt;&#10;    &lt;/questions&gt;&#10;&lt;/questionlist&gt;"/>
  <p:tag name="RESULTS" val="A’s: Please answer with clickers[;crlf;]4[;]4[;]4[;]False[;]0[;][;crlf;]1.5[;]1.5[;]0.5[;]0.25[;crlf;]2[;]0[;]YES1[;]YES[;][;crlf;]2[;]0[;]NO2[;]NO[;]"/>
  <p:tag name="LIVECHARTING" val="False"/>
  <p:tag name="AUTOOPENPOLL" val="True"/>
  <p:tag name="AUTOFORMATCHART" val="True"/>
  <p:tag name="HASRESULTS" val="False"/>
</p:tagLst>
</file>

<file path=ppt/tags/tag7.xml><?xml version="1.0" encoding="utf-8"?>
<p:tagLst xmlns:a="http://schemas.openxmlformats.org/drawingml/2006/main" xmlns:r="http://schemas.openxmlformats.org/officeDocument/2006/relationships" xmlns:p="http://schemas.openxmlformats.org/presentationml/2006/main">
  <p:tag name="ZEROBASED" val="False"/>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6B55F19888C9410391257E4E08CF6ACF&lt;/guid&gt;&#10;        &lt;description /&gt;&#10;        &lt;date&gt;6/24/2013 12:45:4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43590BDA1EF34840933C58BD78169173&lt;/guid&gt;&#10;            &lt;repollguid&gt;F9506F6D583E4A5FBA1A449D5B0C89F0&lt;/repollguid&gt;&#10;            &lt;sourceid&gt;246B1E927BDA4954BE4B6BBE583049CD&lt;/sourceid&gt;&#10;            &lt;questiontext&gt;B’s: Please answer with clicker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35FDFA1E8D594AD5BF54A4095C7B2DAB&lt;/guid&gt;&#10;                    &lt;answertext&gt;YES &lt;/answertext&gt;&#10;                    &lt;valuetype&gt;0&lt;/valuetype&gt;&#10;                &lt;/answer&gt;&#10;                &lt;answer&gt;&#10;                    &lt;guid&gt;B0076E0B0EC344818DE66F724FDA3D6A&lt;/guid&gt;&#10;                    &lt;answertext&gt;NO&lt;/answertext&gt;&#10;                    &lt;valuetype&gt;0&lt;/valuetype&gt;&#10;                &lt;/answer&gt;&#10;            &lt;/answers&gt;&#10;        &lt;/multichoice&gt;&#10;    &lt;/questions&gt;&#10;&lt;/questionlist&gt;"/>
  <p:tag name="RESULTS" val="B’s: Please answer with clickers[;crlf;]4[;]4[;]4[;]False[;]0[;][;crlf;]2[;]2[;]0[;]0[;crlf;]0[;]0[;]YES1[;]YES[;][;crlf;]4[;]0[;]NO2[;]NO[;]"/>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bg2"/>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bg2"/>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220</TotalTime>
  <Words>1147</Words>
  <Application>Microsoft Office PowerPoint</Application>
  <PresentationFormat>On-screen Show (4:3)</PresentationFormat>
  <Paragraphs>157</Paragraphs>
  <Slides>22</Slides>
  <Notes>4</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25" baseType="lpstr">
      <vt:lpstr>Median</vt:lpstr>
      <vt:lpstr>2_Blank Presentation</vt:lpstr>
      <vt:lpstr>Chart</vt:lpstr>
      <vt:lpstr>The Wisdom of crowds and stupidity of herds Richard Zeckhauser Harvard University</vt:lpstr>
      <vt:lpstr>Goal of this Presentation</vt:lpstr>
      <vt:lpstr>Rational Analysis</vt:lpstr>
      <vt:lpstr>Subjective Probability</vt:lpstr>
      <vt:lpstr>Assigning Subjective Probabilities</vt:lpstr>
      <vt:lpstr>Filling in Boxes</vt:lpstr>
      <vt:lpstr>Significant Focus Now will be on Group Decision Processes</vt:lpstr>
      <vt:lpstr>Group Decisions</vt:lpstr>
      <vt:lpstr>Group Decision</vt:lpstr>
      <vt:lpstr>Behavioral Aspects of Group Decision Processes </vt:lpstr>
      <vt:lpstr>The Wisdom of Crowds and the Stupidity of Herds</vt:lpstr>
      <vt:lpstr>Slide 12</vt:lpstr>
      <vt:lpstr>Slide 13</vt:lpstr>
      <vt:lpstr>Herding can:</vt:lpstr>
      <vt:lpstr>Availability Heuristic</vt:lpstr>
      <vt:lpstr>Only A’s Vote: What is the likelihood that he is in each profession?</vt:lpstr>
      <vt:lpstr>B’s: Please answer with clickers</vt:lpstr>
      <vt:lpstr>A’s: Please answer with clickers</vt:lpstr>
      <vt:lpstr>B’s: Please answer with clickers</vt:lpstr>
      <vt:lpstr>Zero Dark Thirty and Self Absorption</vt:lpstr>
      <vt:lpstr>Discounting the Information of Others</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Behavioral Decision and Effective Investment  Richard Zeckhauser Harvard University</dc:title>
  <dc:creator>itfsa</dc:creator>
  <cp:lastModifiedBy>itfsa</cp:lastModifiedBy>
  <cp:revision>27</cp:revision>
  <dcterms:created xsi:type="dcterms:W3CDTF">2013-11-12T21:08:03Z</dcterms:created>
  <dcterms:modified xsi:type="dcterms:W3CDTF">2014-01-09T21:07:46Z</dcterms:modified>
</cp:coreProperties>
</file>