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8" r:id="rId3"/>
    <p:sldId id="259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EF628-4954-48A1-B42A-A7A08FC64D95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8A421-2BBF-4FC0-991D-C4B1B57287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4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A421-2BBF-4FC0-991D-C4B1B57287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20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A421-2BBF-4FC0-991D-C4B1B57287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38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1FC2-2591-4664-AE1D-A67631B5C7BF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4C9-6979-4836-B71E-3BABECD44796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631A-908E-4170-895A-F47CE1F384A5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6615-6C31-4E9C-98D9-C2F9B5A63364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1A416-E2CE-4265-88DA-812716EF4621}" type="datetime1">
              <a:rPr lang="en-US" smtClean="0"/>
              <a:t>4/25/2016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AD543-F8B7-4D1A-B2E0-8B61A6801775}" type="datetime1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EB7B-CA4D-4BE6-9C57-28B4294BE45B}" type="datetime1">
              <a:rPr lang="en-US" smtClean="0"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7891-5432-4613-85B9-31660C3F0532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B102-446B-4EA6-A7D7-35A594202A39}" type="datetime1">
              <a:rPr lang="en-US" smtClean="0"/>
              <a:t>4/25/2016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5618-2296-4736-B0C7-72C130D328D3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E166C-9240-452B-967F-09D2105FF519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3420520-329C-4A5C-A0C5-1DB01894310D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F5BB6B1-81C3-4E49-B98A-E4C78B52BDBF}" type="datetime1">
              <a:rPr lang="en-US" smtClean="0"/>
              <a:t>4/25/2016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906072" cy="2592288"/>
          </a:xfrm>
        </p:spPr>
        <p:txBody>
          <a:bodyPr/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HAYEK AS A METHODOLOGICAL INDIVIDUALIST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4581128"/>
            <a:ext cx="6752024" cy="105767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Francesco Di </a:t>
            </a:r>
            <a:r>
              <a:rPr lang="en-US" sz="3200" b="1" dirty="0" err="1" smtClean="0">
                <a:solidFill>
                  <a:schemeClr val="tx1"/>
                </a:solidFill>
              </a:rPr>
              <a:t>Iorio</a:t>
            </a:r>
            <a:endParaRPr lang="en-US" sz="3200" b="1" dirty="0" smtClean="0">
              <a:solidFill>
                <a:schemeClr val="tx1"/>
              </a:solidFill>
            </a:endParaRPr>
          </a:p>
          <a:p>
            <a:r>
              <a:rPr lang="en-US" sz="3200" b="1" dirty="0" smtClean="0">
                <a:solidFill>
                  <a:srgbClr val="C00000"/>
                </a:solidFill>
              </a:rPr>
              <a:t>Southeast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University (Nanjing)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926" y="764705"/>
            <a:ext cx="296795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00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4F81BD"/>
              </a:buClr>
            </a:pPr>
            <a:r>
              <a:rPr lang="en-US" sz="2400" dirty="0" smtClean="0">
                <a:solidFill>
                  <a:srgbClr val="FF0000"/>
                </a:solidFill>
                <a:ea typeface="PMingLiU"/>
                <a:cs typeface="Times New Roman"/>
              </a:rPr>
              <a:t>As understood by Hayek, MI </a:t>
            </a:r>
            <a:r>
              <a:rPr lang="en-US" sz="2400" dirty="0">
                <a:solidFill>
                  <a:srgbClr val="FF0000"/>
                </a:solidFill>
                <a:ea typeface="PMingLiU"/>
                <a:cs typeface="Times New Roman"/>
              </a:rPr>
              <a:t>is an explanatory approach to the study of social </a:t>
            </a:r>
            <a:r>
              <a:rPr lang="en-US" sz="2400" dirty="0" smtClean="0">
                <a:solidFill>
                  <a:srgbClr val="FF0000"/>
                </a:solidFill>
                <a:ea typeface="PMingLiU"/>
                <a:cs typeface="Times New Roman"/>
              </a:rPr>
              <a:t>phenomena that uses </a:t>
            </a:r>
            <a:r>
              <a:rPr lang="en-US" sz="2400" dirty="0">
                <a:solidFill>
                  <a:srgbClr val="FF0000"/>
                </a:solidFill>
                <a:ea typeface="PMingLiU"/>
                <a:cs typeface="Times New Roman"/>
              </a:rPr>
              <a:t>two assumptions to explain </a:t>
            </a:r>
            <a:r>
              <a:rPr lang="en-US" sz="2400" dirty="0" smtClean="0">
                <a:solidFill>
                  <a:srgbClr val="FF0000"/>
                </a:solidFill>
                <a:ea typeface="PMingLiU"/>
                <a:cs typeface="Times New Roman"/>
              </a:rPr>
              <a:t>these </a:t>
            </a:r>
            <a:r>
              <a:rPr lang="en-US" sz="2400" dirty="0">
                <a:solidFill>
                  <a:srgbClr val="FF0000"/>
                </a:solidFill>
                <a:ea typeface="PMingLiU"/>
                <a:cs typeface="Times New Roman"/>
              </a:rPr>
              <a:t>phenomena</a:t>
            </a:r>
            <a:r>
              <a:rPr lang="en-US" sz="2400" dirty="0" smtClean="0">
                <a:solidFill>
                  <a:prstClr val="black"/>
                </a:solidFill>
                <a:ea typeface="PMingLiU"/>
                <a:cs typeface="Times New Roman"/>
              </a:rPr>
              <a:t>:</a:t>
            </a:r>
          </a:p>
          <a:p>
            <a:pPr marL="114300" lvl="0" indent="0">
              <a:lnSpc>
                <a:spcPct val="115000"/>
              </a:lnSpc>
              <a:spcAft>
                <a:spcPts val="1000"/>
              </a:spcAft>
              <a:buClr>
                <a:srgbClr val="4F81BD"/>
              </a:buClr>
              <a:buNone/>
            </a:pPr>
            <a:endParaRPr lang="it-IT" sz="1800" dirty="0">
              <a:solidFill>
                <a:prstClr val="black"/>
              </a:solidFill>
              <a:ea typeface="PMingLiU"/>
              <a:cs typeface="Times New Roman"/>
            </a:endParaRPr>
          </a:p>
          <a:p>
            <a:pPr lvl="0" indent="-342900">
              <a:lnSpc>
                <a:spcPct val="115000"/>
              </a:lnSpc>
              <a:buClr>
                <a:srgbClr val="4F81BD"/>
              </a:buClr>
              <a:buFont typeface="+mj-lt"/>
              <a:buAutoNum type="romanLcParenBoth"/>
            </a:pPr>
            <a:r>
              <a:rPr lang="en-US" sz="2400" dirty="0">
                <a:solidFill>
                  <a:prstClr val="black"/>
                </a:solidFill>
                <a:ea typeface="PMingLiU"/>
                <a:cs typeface="Times New Roman"/>
              </a:rPr>
              <a:t>Human actions must be explained taking into account the meanings that individuals attach to them (interpretative approach / </a:t>
            </a:r>
            <a:r>
              <a:rPr lang="en-US" sz="2400" i="1" dirty="0">
                <a:solidFill>
                  <a:prstClr val="black"/>
                </a:solidFill>
                <a:ea typeface="PMingLiU"/>
                <a:cs typeface="Times New Roman"/>
              </a:rPr>
              <a:t>Verstehen</a:t>
            </a:r>
            <a:r>
              <a:rPr lang="en-US" sz="2400" dirty="0">
                <a:solidFill>
                  <a:prstClr val="black"/>
                </a:solidFill>
                <a:ea typeface="PMingLiU"/>
                <a:cs typeface="Times New Roman"/>
              </a:rPr>
              <a:t>)</a:t>
            </a:r>
          </a:p>
          <a:p>
            <a:pPr lvl="0" indent="-342900">
              <a:lnSpc>
                <a:spcPct val="115000"/>
              </a:lnSpc>
              <a:buClr>
                <a:srgbClr val="4F81BD"/>
              </a:buClr>
              <a:buFont typeface="+mj-lt"/>
              <a:buAutoNum type="romanLcParenBoth"/>
            </a:pPr>
            <a:endParaRPr lang="en-US" sz="2400" dirty="0">
              <a:solidFill>
                <a:prstClr val="black"/>
              </a:solidFill>
              <a:ea typeface="PMingLiU"/>
              <a:cs typeface="Times New Roman"/>
            </a:endParaRPr>
          </a:p>
          <a:p>
            <a:pPr lvl="0" indent="-342900">
              <a:lnSpc>
                <a:spcPct val="115000"/>
              </a:lnSpc>
              <a:buClr>
                <a:srgbClr val="4F81BD"/>
              </a:buClr>
              <a:buFont typeface="+mj-lt"/>
              <a:buAutoNum type="romanLcParenBoth"/>
            </a:pPr>
            <a:r>
              <a:rPr lang="en-US" sz="2400" dirty="0">
                <a:solidFill>
                  <a:prstClr val="black"/>
                </a:solidFill>
                <a:ea typeface="PMingLiU"/>
                <a:cs typeface="Times New Roman"/>
              </a:rPr>
              <a:t>Social phenomena must be (largely) explained in terms of unintended consequences of human actions  (</a:t>
            </a:r>
            <a:r>
              <a:rPr lang="en-US" sz="2400" dirty="0">
                <a:solidFill>
                  <a:srgbClr val="FF0000"/>
                </a:solidFill>
                <a:ea typeface="PMingLiU"/>
                <a:cs typeface="Times New Roman"/>
              </a:rPr>
              <a:t>e.g.</a:t>
            </a:r>
            <a:r>
              <a:rPr lang="en-US" sz="2400" dirty="0">
                <a:solidFill>
                  <a:prstClr val="black"/>
                </a:solidFill>
                <a:ea typeface="PMingLiU"/>
                <a:cs typeface="Times New Roman"/>
              </a:rPr>
              <a:t> traffic  jam)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2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28926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MI vs HOLISM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6364" y="1052735"/>
            <a:ext cx="7669172" cy="5639009"/>
          </a:xfrm>
        </p:spPr>
        <p:txBody>
          <a:bodyPr/>
          <a:lstStyle/>
          <a:p>
            <a:r>
              <a:rPr lang="en-US" dirty="0" smtClean="0"/>
              <a:t>According to Hayek, holists and individualists disagree about 2 points: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) </a:t>
            </a:r>
            <a:r>
              <a:rPr lang="en-US" dirty="0" smtClean="0"/>
              <a:t>Explanation of action: </a:t>
            </a:r>
            <a:r>
              <a:rPr lang="en-US" b="1" dirty="0" smtClean="0">
                <a:solidFill>
                  <a:srgbClr val="FF0000"/>
                </a:solidFill>
              </a:rPr>
              <a:t>AUTONOMY</a:t>
            </a:r>
            <a:r>
              <a:rPr lang="en-US" dirty="0" smtClean="0"/>
              <a:t> vs </a:t>
            </a:r>
            <a:r>
              <a:rPr lang="en-US" b="1" dirty="0" smtClean="0">
                <a:solidFill>
                  <a:srgbClr val="FF0000"/>
                </a:solidFill>
              </a:rPr>
              <a:t>HETERONOMY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sz="1600" b="1" dirty="0" smtClean="0">
                <a:latin typeface="Arial Narrow" panose="020B0606020202030204" pitchFamily="34" charset="0"/>
              </a:rPr>
              <a:t>AUTONOMY</a:t>
            </a:r>
            <a:r>
              <a:rPr lang="en-US" sz="1600" dirty="0" smtClean="0">
                <a:latin typeface="Arial Narrow" panose="020B0606020202030204" pitchFamily="34" charset="0"/>
              </a:rPr>
              <a:t> = the causes of action must be sought inside the individuals (what matters is the meaning the individuals attach to their actions) / </a:t>
            </a:r>
            <a:r>
              <a:rPr lang="en-US" sz="1600" b="1" dirty="0" smtClean="0">
                <a:latin typeface="Arial Narrow" panose="020B0606020202030204" pitchFamily="34" charset="0"/>
              </a:rPr>
              <a:t>HETERONOMY</a:t>
            </a:r>
            <a:r>
              <a:rPr lang="en-US" sz="1600" dirty="0" smtClean="0">
                <a:latin typeface="Arial Narrow" panose="020B0606020202030204" pitchFamily="34" charset="0"/>
              </a:rPr>
              <a:t> = the causes </a:t>
            </a:r>
            <a:r>
              <a:rPr lang="en-US" sz="1600" dirty="0">
                <a:latin typeface="Arial Narrow" panose="020B0606020202030204" pitchFamily="34" charset="0"/>
              </a:rPr>
              <a:t>of action must be sought outside the </a:t>
            </a:r>
            <a:r>
              <a:rPr lang="en-US" sz="1600" dirty="0" smtClean="0">
                <a:latin typeface="Arial Narrow" panose="020B0606020202030204" pitchFamily="34" charset="0"/>
              </a:rPr>
              <a:t>individual  (human action must be explained in terms of social determinism)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b="1" dirty="0" smtClean="0">
                <a:solidFill>
                  <a:srgbClr val="0070C0"/>
                </a:solidFill>
              </a:rPr>
              <a:t>(ii) </a:t>
            </a:r>
            <a:r>
              <a:rPr lang="en-US" dirty="0" smtClean="0"/>
              <a:t>Ontology of </a:t>
            </a:r>
            <a:r>
              <a:rPr lang="en-US" dirty="0"/>
              <a:t>“collective nouns” (e.g. market, society, political party, Canadian </a:t>
            </a:r>
            <a:r>
              <a:rPr lang="en-US" dirty="0" smtClean="0"/>
              <a:t>Army) </a:t>
            </a:r>
            <a:r>
              <a:rPr lang="en-US" dirty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NOMINALISM</a:t>
            </a:r>
            <a:r>
              <a:rPr lang="en-US" dirty="0" smtClean="0"/>
              <a:t> vs </a:t>
            </a:r>
            <a:r>
              <a:rPr lang="en-US" b="1" dirty="0" smtClean="0">
                <a:solidFill>
                  <a:srgbClr val="FF0000"/>
                </a:solidFill>
              </a:rPr>
              <a:t>REALISM</a:t>
            </a:r>
            <a:r>
              <a:rPr lang="en-US" b="1" dirty="0" smtClean="0"/>
              <a:t> </a:t>
            </a:r>
          </a:p>
          <a:p>
            <a:endParaRPr lang="en-US" b="1" dirty="0"/>
          </a:p>
          <a:p>
            <a:r>
              <a:rPr lang="en-US" sz="1600" b="1" dirty="0" smtClean="0">
                <a:latin typeface="Arial Narrow" panose="020B0606020202030204" pitchFamily="34" charset="0"/>
              </a:rPr>
              <a:t>NOMINALISM </a:t>
            </a:r>
            <a:r>
              <a:rPr lang="en-US" sz="1600" dirty="0" smtClean="0">
                <a:latin typeface="Arial Narrow" panose="020B0606020202030204" pitchFamily="34" charset="0"/>
              </a:rPr>
              <a:t>= collective nouns do not refer to real substances (they  refer to a </a:t>
            </a:r>
            <a:r>
              <a:rPr lang="en-US" sz="1600" dirty="0">
                <a:latin typeface="Arial Narrow" panose="020B0606020202030204" pitchFamily="34" charset="0"/>
              </a:rPr>
              <a:t>collection of </a:t>
            </a:r>
            <a:r>
              <a:rPr lang="en-US" sz="1600" dirty="0" smtClean="0">
                <a:latin typeface="Arial Narrow" panose="020B0606020202030204" pitchFamily="34" charset="0"/>
              </a:rPr>
              <a:t>individuals and emergent properties related to their interaction) / </a:t>
            </a:r>
            <a:r>
              <a:rPr lang="en-US" sz="1600" b="1" dirty="0" smtClean="0">
                <a:latin typeface="Arial Narrow" panose="020B0606020202030204" pitchFamily="34" charset="0"/>
              </a:rPr>
              <a:t>REALISM</a:t>
            </a:r>
            <a:r>
              <a:rPr lang="en-US" sz="1600" dirty="0" smtClean="0">
                <a:latin typeface="Arial Narrow" panose="020B0606020202030204" pitchFamily="34" charset="0"/>
              </a:rPr>
              <a:t> = collective nouns refer to real substances  (they are </a:t>
            </a:r>
            <a:r>
              <a:rPr lang="en-US" sz="1600" i="1" dirty="0" smtClean="0">
                <a:latin typeface="Arial Narrow" panose="020B0606020202030204" pitchFamily="34" charset="0"/>
              </a:rPr>
              <a:t>sui generis </a:t>
            </a:r>
            <a:r>
              <a:rPr lang="en-US" sz="1600" dirty="0" smtClean="0">
                <a:latin typeface="Arial Narrow" panose="020B0606020202030204" pitchFamily="34" charset="0"/>
              </a:rPr>
              <a:t>entities) 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15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271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0327"/>
            <a:ext cx="7620000" cy="5860473"/>
          </a:xfrm>
        </p:spPr>
        <p:txBody>
          <a:bodyPr>
            <a:normAutofit/>
          </a:bodyPr>
          <a:lstStyle/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 smtClean="0">
                <a:ea typeface="PMingLiU"/>
                <a:cs typeface="Times New Roman"/>
              </a:rPr>
              <a:t>Holism is largely </a:t>
            </a:r>
            <a:r>
              <a:rPr lang="en-US" sz="2400" dirty="0">
                <a:ea typeface="PMingLiU"/>
                <a:cs typeface="Times New Roman"/>
              </a:rPr>
              <a:t>rejected </a:t>
            </a:r>
            <a:r>
              <a:rPr lang="en-US" sz="2400" dirty="0" smtClean="0">
                <a:ea typeface="PMingLiU"/>
                <a:cs typeface="Times New Roman"/>
              </a:rPr>
              <a:t>today; however MI </a:t>
            </a:r>
            <a:r>
              <a:rPr lang="en-US" sz="2400" dirty="0">
                <a:ea typeface="PMingLiU"/>
                <a:cs typeface="Times New Roman"/>
              </a:rPr>
              <a:t>is </a:t>
            </a:r>
            <a:r>
              <a:rPr lang="en-US" sz="2400" dirty="0" smtClean="0">
                <a:ea typeface="PMingLiU"/>
                <a:cs typeface="Times New Roman"/>
              </a:rPr>
              <a:t>often criticized</a:t>
            </a: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 smtClean="0">
                <a:ea typeface="PMingLiU"/>
                <a:cs typeface="Times New Roman"/>
              </a:rPr>
              <a:t>This is because MI is </a:t>
            </a:r>
            <a:r>
              <a:rPr lang="en-US" sz="2400" dirty="0">
                <a:ea typeface="PMingLiU"/>
                <a:cs typeface="Times New Roman"/>
              </a:rPr>
              <a:t>regarded as committed to reductionism, where </a:t>
            </a:r>
            <a:r>
              <a:rPr lang="en-US" sz="2400" b="1" dirty="0">
                <a:solidFill>
                  <a:srgbClr val="FF0000"/>
                </a:solidFill>
                <a:ea typeface="PMingLiU"/>
                <a:cs typeface="Times New Roman"/>
              </a:rPr>
              <a:t>reductionism</a:t>
            </a:r>
            <a:r>
              <a:rPr lang="en-US" sz="2400" dirty="0">
                <a:ea typeface="PMingLiU"/>
                <a:cs typeface="Times New Roman"/>
              </a:rPr>
              <a:t> means an atomistic theory of society </a:t>
            </a:r>
            <a:r>
              <a:rPr lang="en-US" sz="2400" dirty="0" smtClean="0">
                <a:ea typeface="PMingLiU"/>
                <a:cs typeface="Times New Roman"/>
              </a:rPr>
              <a:t>that denies:</a:t>
            </a:r>
          </a:p>
          <a:p>
            <a:pPr marL="628650" indent="-514350">
              <a:lnSpc>
                <a:spcPct val="115000"/>
              </a:lnSpc>
              <a:spcAft>
                <a:spcPts val="1000"/>
              </a:spcAft>
              <a:buAutoNum type="romanLcParenBoth"/>
            </a:pPr>
            <a:r>
              <a:rPr lang="en-US" sz="2400" dirty="0" smtClean="0">
                <a:ea typeface="PMingLiU"/>
                <a:cs typeface="Times New Roman"/>
              </a:rPr>
              <a:t>the </a:t>
            </a:r>
            <a:r>
              <a:rPr lang="en-US" sz="2400" dirty="0">
                <a:ea typeface="PMingLiU"/>
                <a:cs typeface="Times New Roman"/>
              </a:rPr>
              <a:t>systemic nature of the social world and the structural constraints imposed on the individuals by </a:t>
            </a:r>
            <a:r>
              <a:rPr lang="en-US" sz="2400" dirty="0" smtClean="0">
                <a:ea typeface="PMingLiU"/>
                <a:cs typeface="Times New Roman"/>
              </a:rPr>
              <a:t>this world</a:t>
            </a:r>
          </a:p>
          <a:p>
            <a:pPr marL="628650" indent="-514350">
              <a:lnSpc>
                <a:spcPct val="115000"/>
              </a:lnSpc>
              <a:spcAft>
                <a:spcPts val="1000"/>
              </a:spcAft>
              <a:buAutoNum type="romanLcParenBoth"/>
            </a:pPr>
            <a:r>
              <a:rPr lang="en-US" sz="2400" dirty="0" smtClean="0">
                <a:ea typeface="PMingLiU"/>
                <a:cs typeface="Times New Roman"/>
              </a:rPr>
              <a:t>the causal power of social factors that are irreducible to strictly individual properties</a:t>
            </a:r>
            <a:endParaRPr lang="it-IT" sz="1800" dirty="0">
              <a:ea typeface="PMingLiU"/>
              <a:cs typeface="Times New Roman"/>
            </a:endParaRPr>
          </a:p>
          <a:p>
            <a:pPr marL="45720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2400" dirty="0">
                <a:ea typeface="PMingLiU"/>
                <a:cs typeface="Times New Roman"/>
              </a:rPr>
              <a:t> </a:t>
            </a:r>
            <a:endParaRPr lang="it-IT" sz="1800" dirty="0">
              <a:ea typeface="PMingLiU"/>
              <a:cs typeface="Times New Roman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18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720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20688"/>
            <a:ext cx="7620000" cy="6120680"/>
          </a:xfrm>
        </p:spPr>
        <p:txBody>
          <a:bodyPr/>
          <a:lstStyle/>
          <a:p>
            <a:pPr marL="114300" indent="0">
              <a:lnSpc>
                <a:spcPct val="90000"/>
              </a:lnSpc>
            </a:pPr>
            <a:r>
              <a:rPr lang="fr-FR" sz="2400" b="1" dirty="0" smtClean="0">
                <a:solidFill>
                  <a:srgbClr val="002060"/>
                </a:solidFill>
              </a:rPr>
              <a:t>The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equivalence between MI and reductionism does not hold 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114300" indent="0">
              <a:lnSpc>
                <a:spcPct val="90000"/>
              </a:lnSpc>
            </a:pPr>
            <a:endParaRPr lang="fr-FR" sz="2400" b="1" dirty="0">
              <a:solidFill>
                <a:srgbClr val="002060"/>
              </a:solidFill>
            </a:endParaRPr>
          </a:p>
          <a:p>
            <a:pPr marL="114300" indent="0">
              <a:lnSpc>
                <a:spcPct val="90000"/>
              </a:lnSpc>
            </a:pPr>
            <a:r>
              <a:rPr lang="en-US" sz="2400" b="1" dirty="0"/>
              <a:t> There are two variants of MI: </a:t>
            </a:r>
          </a:p>
          <a:p>
            <a:pPr marL="114300" indent="0">
              <a:lnSpc>
                <a:spcPct val="90000"/>
              </a:lnSpc>
            </a:pPr>
            <a:endParaRPr lang="en-US" sz="2400" b="1" dirty="0"/>
          </a:p>
          <a:p>
            <a:pPr marL="114300" indent="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 Reductionist</a:t>
            </a:r>
            <a:r>
              <a:rPr lang="en-US" sz="2400" b="1" dirty="0"/>
              <a:t> (e.g. </a:t>
            </a:r>
            <a:r>
              <a:rPr lang="en-US" sz="2400" b="1" dirty="0" smtClean="0"/>
              <a:t>reductionist economic approaches; </a:t>
            </a:r>
            <a:r>
              <a:rPr lang="en-US" sz="2400" b="1" dirty="0"/>
              <a:t>social contract theory) </a:t>
            </a:r>
          </a:p>
          <a:p>
            <a:pPr marL="114300" indent="0">
              <a:lnSpc>
                <a:spcPct val="90000"/>
              </a:lnSpc>
            </a:pPr>
            <a:endParaRPr lang="en-US" sz="2400" b="1" dirty="0"/>
          </a:p>
          <a:p>
            <a:pPr marL="114300" indent="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 Non-reductionist</a:t>
            </a:r>
            <a:r>
              <a:rPr lang="en-US" sz="2400" b="1" dirty="0"/>
              <a:t> (Popper, </a:t>
            </a:r>
            <a:r>
              <a:rPr lang="en-US" sz="2400" b="1" dirty="0" err="1"/>
              <a:t>Menger</a:t>
            </a:r>
            <a:r>
              <a:rPr lang="en-US" sz="2400" b="1" dirty="0"/>
              <a:t>, Weber, Hayek, </a:t>
            </a:r>
            <a:r>
              <a:rPr lang="en-US" sz="2400" b="1" dirty="0" err="1"/>
              <a:t>Boudon</a:t>
            </a:r>
            <a:r>
              <a:rPr lang="en-US" sz="2400" b="1" dirty="0"/>
              <a:t>…)</a:t>
            </a:r>
            <a:endParaRPr lang="fr-FR" sz="2400" b="1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00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/>
          <a:lstStyle/>
          <a:p>
            <a:r>
              <a:rPr lang="en-US" sz="2400" b="1" dirty="0"/>
              <a:t>The </a:t>
            </a:r>
            <a:r>
              <a:rPr lang="en-US" sz="2400" b="1" dirty="0" smtClean="0"/>
              <a:t>critics of MI argue </a:t>
            </a:r>
            <a:r>
              <a:rPr lang="en-US" sz="2400" b="1" dirty="0"/>
              <a:t>that the </a:t>
            </a:r>
            <a:r>
              <a:rPr lang="en-US" sz="2400" b="1" dirty="0" smtClean="0"/>
              <a:t>entire individualist tradition is reductionist</a:t>
            </a:r>
            <a:endParaRPr lang="en-US" sz="2400" b="1" dirty="0"/>
          </a:p>
          <a:p>
            <a:pPr>
              <a:buNone/>
            </a:pPr>
            <a:endParaRPr lang="en-US" sz="2400" b="1" dirty="0"/>
          </a:p>
          <a:p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There are two interpretations of MI in terms of reductionism </a:t>
            </a:r>
            <a:r>
              <a:rPr lang="en-US" sz="2400" b="1" dirty="0" smtClean="0"/>
              <a:t>:</a:t>
            </a:r>
            <a:endParaRPr lang="en-US" sz="2400" b="1" dirty="0"/>
          </a:p>
          <a:p>
            <a:endParaRPr lang="en-US" sz="2400" b="1" dirty="0"/>
          </a:p>
          <a:p>
            <a:r>
              <a:rPr lang="fr-FR" sz="2400" b="1" dirty="0">
                <a:solidFill>
                  <a:srgbClr val="FF0000"/>
                </a:solidFill>
              </a:rPr>
              <a:t>(i) </a:t>
            </a:r>
            <a:r>
              <a:rPr lang="fr-FR" sz="2400" b="1" dirty="0"/>
              <a:t>MI = </a:t>
            </a:r>
            <a:r>
              <a:rPr lang="fr-FR" sz="2400" b="1" dirty="0" err="1">
                <a:solidFill>
                  <a:srgbClr val="0070C0"/>
                </a:solidFill>
              </a:rPr>
              <a:t>idealist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b="1" dirty="0" err="1">
                <a:solidFill>
                  <a:srgbClr val="0070C0"/>
                </a:solidFill>
              </a:rPr>
              <a:t>reductionism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b="1" dirty="0"/>
              <a:t>(</a:t>
            </a:r>
            <a:r>
              <a:rPr lang="fr-FR" sz="2400" b="1" dirty="0" err="1"/>
              <a:t>e.g</a:t>
            </a:r>
            <a:r>
              <a:rPr lang="fr-FR" sz="2400" b="1" dirty="0"/>
              <a:t>. </a:t>
            </a:r>
            <a:r>
              <a:rPr lang="fr-FR" sz="2400" b="1" dirty="0" err="1"/>
              <a:t>Udehn</a:t>
            </a:r>
            <a:r>
              <a:rPr lang="fr-FR" sz="2400" b="1" dirty="0"/>
              <a:t>, </a:t>
            </a:r>
            <a:r>
              <a:rPr lang="fr-FR" sz="2400" b="1" dirty="0" err="1" smtClean="0"/>
              <a:t>Bhaskar</a:t>
            </a:r>
            <a:r>
              <a:rPr lang="fr-FR" sz="2400" b="1" dirty="0" smtClean="0"/>
              <a:t>, Lawson)</a:t>
            </a:r>
            <a:endParaRPr lang="fr-FR" sz="2400" b="1" dirty="0"/>
          </a:p>
          <a:p>
            <a:endParaRPr lang="fr-FR" sz="2400" b="1" dirty="0"/>
          </a:p>
          <a:p>
            <a:r>
              <a:rPr lang="fr-FR" sz="2400" b="1" dirty="0">
                <a:solidFill>
                  <a:srgbClr val="FF0000"/>
                </a:solidFill>
              </a:rPr>
              <a:t>(ii)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/>
              <a:t>MI = </a:t>
            </a:r>
            <a:r>
              <a:rPr lang="en-US" sz="2400" b="1" dirty="0">
                <a:solidFill>
                  <a:srgbClr val="0070C0"/>
                </a:solidFill>
              </a:rPr>
              <a:t>semantic reductionism </a:t>
            </a:r>
            <a:r>
              <a:rPr lang="en-US" sz="2400" b="1" dirty="0"/>
              <a:t>(e.g. Kincaid, Sawyer)</a:t>
            </a:r>
            <a:endParaRPr lang="fr-FR" sz="2400" b="1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65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 dirty="0">
                <a:solidFill>
                  <a:srgbClr val="0070C0"/>
                </a:solidFill>
              </a:rPr>
              <a:t>MI = </a:t>
            </a:r>
            <a:r>
              <a:rPr lang="en-US" sz="4000" b="1" dirty="0">
                <a:solidFill>
                  <a:srgbClr val="0070C0"/>
                </a:solidFill>
              </a:rPr>
              <a:t>idealist reductionism (e.g. </a:t>
            </a:r>
            <a:r>
              <a:rPr lang="en-US" sz="4000" b="1" dirty="0" err="1">
                <a:solidFill>
                  <a:srgbClr val="0070C0"/>
                </a:solidFill>
              </a:rPr>
              <a:t>Udehn</a:t>
            </a:r>
            <a:r>
              <a:rPr lang="en-US" sz="4000" b="1" dirty="0">
                <a:solidFill>
                  <a:srgbClr val="0070C0"/>
                </a:solidFill>
              </a:rPr>
              <a:t>, </a:t>
            </a:r>
            <a:r>
              <a:rPr lang="en-US" sz="4000" b="1" dirty="0" err="1" smtClean="0">
                <a:solidFill>
                  <a:srgbClr val="0070C0"/>
                </a:solidFill>
              </a:rPr>
              <a:t>Bhaskar</a:t>
            </a:r>
            <a:r>
              <a:rPr lang="en-US" sz="4000" b="1" dirty="0" smtClean="0">
                <a:solidFill>
                  <a:srgbClr val="0070C0"/>
                </a:solidFill>
              </a:rPr>
              <a:t>, Lawson)</a:t>
            </a:r>
            <a:endParaRPr lang="en-US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MI is accused of reducing the social world to the mental representation of it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/>
              <a:t>MI = anti-realist theory of the social world and social constraints </a:t>
            </a:r>
            <a:r>
              <a:rPr lang="en-US" b="1" dirty="0">
                <a:solidFill>
                  <a:srgbClr val="FF0000"/>
                </a:solidFill>
              </a:rPr>
              <a:t>(social constraints = pure subjective opinion)  </a:t>
            </a:r>
          </a:p>
          <a:p>
            <a:endParaRPr lang="en-US" b="1" dirty="0"/>
          </a:p>
          <a:p>
            <a:r>
              <a:rPr lang="en-US" b="1" dirty="0" smtClean="0"/>
              <a:t>MI is wrong because social </a:t>
            </a:r>
            <a:r>
              <a:rPr lang="en-US" b="1" dirty="0"/>
              <a:t>constraints exist independently of the agent’s opinion about what he or she is free or not free to do</a:t>
            </a:r>
          </a:p>
          <a:p>
            <a:pPr marL="114300" indent="0">
              <a:buNone/>
            </a:pP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There is a social structure that exists outside my mind and that limits my freedom</a:t>
            </a:r>
            <a:endParaRPr lang="fr-FR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7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914400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The interpretation of MI in terms of idealist reductionism </a:t>
            </a:r>
            <a:r>
              <a:rPr lang="en-US" sz="3200" b="1" dirty="0" smtClean="0">
                <a:solidFill>
                  <a:srgbClr val="FF0000"/>
                </a:solidFill>
              </a:rPr>
              <a:t>seems </a:t>
            </a:r>
            <a:r>
              <a:rPr lang="en-US" sz="3200" b="1" dirty="0">
                <a:solidFill>
                  <a:srgbClr val="FF0000"/>
                </a:solidFill>
              </a:rPr>
              <a:t>mistaken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77636"/>
            <a:ext cx="7620000" cy="5223164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b="1" dirty="0"/>
              <a:t>MI does not reduce the study of society to the study of purely subjective opinions</a:t>
            </a:r>
          </a:p>
          <a:p>
            <a:pPr marL="114300" indent="0">
              <a:buNone/>
              <a:defRPr/>
            </a:pPr>
            <a:endParaRPr lang="en-US" b="1" dirty="0"/>
          </a:p>
          <a:p>
            <a:pPr>
              <a:defRPr/>
            </a:pPr>
            <a:r>
              <a:rPr lang="en-US" b="1" dirty="0" smtClean="0">
                <a:solidFill>
                  <a:srgbClr val="0070C0"/>
                </a:solidFill>
              </a:rPr>
              <a:t>According to MI, the </a:t>
            </a:r>
            <a:r>
              <a:rPr lang="en-US" b="1" dirty="0">
                <a:solidFill>
                  <a:srgbClr val="0070C0"/>
                </a:solidFill>
              </a:rPr>
              <a:t>social world is not the product of a particular mind, but rather the largely unintentional consequence of </a:t>
            </a:r>
            <a:r>
              <a:rPr lang="en-US" b="1" dirty="0" err="1">
                <a:solidFill>
                  <a:srgbClr val="0070C0"/>
                </a:solidFill>
              </a:rPr>
              <a:t>intersubjectively</a:t>
            </a:r>
            <a:r>
              <a:rPr lang="en-US" b="1" dirty="0">
                <a:solidFill>
                  <a:srgbClr val="0070C0"/>
                </a:solidFill>
              </a:rPr>
              <a:t> shared </a:t>
            </a:r>
            <a:r>
              <a:rPr lang="en-US" b="1" dirty="0" smtClean="0">
                <a:solidFill>
                  <a:srgbClr val="0070C0"/>
                </a:solidFill>
              </a:rPr>
              <a:t>meanings (collective opinions)</a:t>
            </a:r>
          </a:p>
          <a:p>
            <a:pPr>
              <a:defRPr/>
            </a:pPr>
            <a:endParaRPr lang="en-US" b="1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0070C0"/>
                </a:solidFill>
              </a:rPr>
              <a:t>Shared meanings create a stable structure of interaction and social sanctions</a:t>
            </a:r>
          </a:p>
          <a:p>
            <a:pPr marL="114300" indent="0">
              <a:buNone/>
              <a:defRPr/>
            </a:pPr>
            <a:endParaRPr lang="en-US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1700" b="1" dirty="0">
                <a:latin typeface="Arial Narrow" panose="020B0606020202030204" pitchFamily="34" charset="0"/>
              </a:rPr>
              <a:t>As Hayek </a:t>
            </a:r>
            <a:r>
              <a:rPr lang="en-US" sz="1700" b="1" dirty="0" smtClean="0">
                <a:latin typeface="Arial Narrow" panose="020B0606020202030204" pitchFamily="34" charset="0"/>
              </a:rPr>
              <a:t>pointed </a:t>
            </a:r>
            <a:r>
              <a:rPr lang="en-US" sz="1700" b="1" dirty="0">
                <a:latin typeface="Arial Narrow" panose="020B0606020202030204" pitchFamily="34" charset="0"/>
              </a:rPr>
              <a:t>out, social systems must be seen as “</a:t>
            </a:r>
            <a:r>
              <a:rPr lang="en-US" sz="1700" b="1" dirty="0">
                <a:solidFill>
                  <a:srgbClr val="FF0000"/>
                </a:solidFill>
                <a:latin typeface="Arial Narrow" panose="020B0606020202030204" pitchFamily="34" charset="0"/>
              </a:rPr>
              <a:t>the implications of many people holding certain views</a:t>
            </a:r>
            <a:r>
              <a:rPr lang="en-US" sz="1700" b="1" dirty="0">
                <a:latin typeface="Arial Narrow" panose="020B0606020202030204" pitchFamily="34" charset="0"/>
              </a:rPr>
              <a:t>”, i.e. as “the consequences of the fact that people perceive the world and each other through sensations and concepts which are organized in a mental structure </a:t>
            </a:r>
            <a:r>
              <a:rPr lang="en-US" sz="1700" b="1" dirty="0">
                <a:solidFill>
                  <a:srgbClr val="FF0000"/>
                </a:solidFill>
                <a:latin typeface="Arial Narrow" panose="020B0606020202030204" pitchFamily="34" charset="0"/>
              </a:rPr>
              <a:t>common to all of them</a:t>
            </a:r>
            <a:r>
              <a:rPr lang="en-US" sz="1700" b="1" dirty="0" smtClean="0">
                <a:latin typeface="Arial Narrow" panose="020B0606020202030204" pitchFamily="34" charset="0"/>
              </a:rPr>
              <a:t>”. </a:t>
            </a:r>
            <a:r>
              <a:rPr lang="en-US" sz="1700" b="1" dirty="0">
                <a:latin typeface="Arial Narrow" panose="020B0606020202030204" pitchFamily="34" charset="0"/>
              </a:rPr>
              <a:t>From the standpoint </a:t>
            </a:r>
            <a:r>
              <a:rPr lang="en-US" sz="1700" b="1" dirty="0" smtClean="0">
                <a:latin typeface="Arial Narrow" panose="020B0606020202030204" pitchFamily="34" charset="0"/>
              </a:rPr>
              <a:t>MI, </a:t>
            </a:r>
            <a:r>
              <a:rPr lang="en-US" sz="1700" b="1" dirty="0">
                <a:latin typeface="Arial Narrow" panose="020B0606020202030204" pitchFamily="34" charset="0"/>
              </a:rPr>
              <a:t>grasping people’s common understandings and the typical meanings that they attach to their actions is the first step in explaining </a:t>
            </a:r>
            <a:r>
              <a:rPr lang="en-US" sz="1700" b="1" dirty="0">
                <a:solidFill>
                  <a:srgbClr val="FF0000"/>
                </a:solidFill>
                <a:latin typeface="Arial Narrow" panose="020B0606020202030204" pitchFamily="34" charset="0"/>
              </a:rPr>
              <a:t>“the unintended or </a:t>
            </a:r>
            <a:r>
              <a:rPr lang="en-US" sz="17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undesigned</a:t>
            </a:r>
            <a:r>
              <a:rPr lang="en-US" sz="1700" b="1" dirty="0">
                <a:solidFill>
                  <a:srgbClr val="FF0000"/>
                </a:solidFill>
                <a:latin typeface="Arial Narrow" panose="020B0606020202030204" pitchFamily="34" charset="0"/>
              </a:rPr>
              <a:t>” </a:t>
            </a:r>
            <a:r>
              <a:rPr lang="en-US" sz="1700" b="1" dirty="0">
                <a:latin typeface="Arial Narrow" panose="020B0606020202030204" pitchFamily="34" charset="0"/>
              </a:rPr>
              <a:t>nature of social </a:t>
            </a:r>
            <a:r>
              <a:rPr lang="en-US" sz="1700" b="1" dirty="0" smtClean="0">
                <a:latin typeface="Arial Narrow" panose="020B0606020202030204" pitchFamily="34" charset="0"/>
              </a:rPr>
              <a:t>phenomena.</a:t>
            </a:r>
            <a:endParaRPr lang="en-US" sz="1700" b="1" dirty="0">
              <a:latin typeface="Arial Narrow" panose="020B0606020202030204" pitchFamily="34" charset="0"/>
            </a:endParaRPr>
          </a:p>
          <a:p>
            <a:pPr marL="114300" indent="0">
              <a:buNone/>
              <a:defRPr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4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>
                <a:solidFill>
                  <a:srgbClr val="0070C0"/>
                </a:solidFill>
              </a:rPr>
              <a:t>IM = </a:t>
            </a:r>
            <a:r>
              <a:rPr lang="fr-FR" sz="2800" b="1" dirty="0" err="1">
                <a:solidFill>
                  <a:srgbClr val="0070C0"/>
                </a:solidFill>
              </a:rPr>
              <a:t>semantic</a:t>
            </a:r>
            <a:r>
              <a:rPr lang="fr-FR" sz="2800" b="1" dirty="0">
                <a:solidFill>
                  <a:srgbClr val="0070C0"/>
                </a:solidFill>
              </a:rPr>
              <a:t> </a:t>
            </a:r>
            <a:r>
              <a:rPr lang="fr-FR" sz="2800" b="1" dirty="0" err="1">
                <a:solidFill>
                  <a:srgbClr val="0070C0"/>
                </a:solidFill>
              </a:rPr>
              <a:t>reductionism</a:t>
            </a:r>
            <a:r>
              <a:rPr lang="fr-FR" sz="2800" b="1" dirty="0">
                <a:solidFill>
                  <a:srgbClr val="0070C0"/>
                </a:solidFill>
              </a:rPr>
              <a:t>  (</a:t>
            </a:r>
            <a:r>
              <a:rPr lang="fr-FR" sz="2800" b="1" dirty="0" err="1">
                <a:solidFill>
                  <a:srgbClr val="0070C0"/>
                </a:solidFill>
              </a:rPr>
              <a:t>e.g</a:t>
            </a:r>
            <a:r>
              <a:rPr lang="fr-FR" sz="2800" b="1" dirty="0">
                <a:solidFill>
                  <a:srgbClr val="0070C0"/>
                </a:solidFill>
              </a:rPr>
              <a:t>. </a:t>
            </a:r>
            <a:r>
              <a:rPr lang="fr-FR" sz="2800" b="1" dirty="0" err="1">
                <a:solidFill>
                  <a:srgbClr val="0070C0"/>
                </a:solidFill>
              </a:rPr>
              <a:t>Kincaid</a:t>
            </a:r>
            <a:r>
              <a:rPr lang="fr-FR" sz="2800" b="1" dirty="0">
                <a:solidFill>
                  <a:srgbClr val="0070C0"/>
                </a:solidFill>
              </a:rPr>
              <a:t>, Sawyer)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MI = </a:t>
            </a:r>
            <a:r>
              <a:rPr lang="en-US" b="1" dirty="0"/>
              <a:t>social systems must be explained in terms of individuals 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This means that MI </a:t>
            </a:r>
            <a:r>
              <a:rPr lang="en-GB" b="1" dirty="0">
                <a:solidFill>
                  <a:srgbClr val="FF0000"/>
                </a:solidFill>
              </a:rPr>
              <a:t>is supportive of a principle of semantic reduction of social properties to individual ones</a:t>
            </a:r>
          </a:p>
          <a:p>
            <a:pPr>
              <a:buNone/>
            </a:pPr>
            <a:endParaRPr lang="en-GB" b="1" dirty="0"/>
          </a:p>
          <a:p>
            <a:r>
              <a:rPr lang="en-US" b="1" dirty="0"/>
              <a:t>MI is wrong because: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  <a:r>
              <a:rPr lang="en-US" b="1" dirty="0"/>
              <a:t>social phenomena cannot be </a:t>
            </a:r>
            <a:r>
              <a:rPr lang="en-US" b="1" dirty="0" err="1"/>
              <a:t>analysed</a:t>
            </a:r>
            <a:r>
              <a:rPr lang="en-US" b="1" dirty="0"/>
              <a:t> without reference to semantically irreducible </a:t>
            </a:r>
            <a:r>
              <a:rPr lang="en-US" b="1" dirty="0" smtClean="0"/>
              <a:t>properties</a:t>
            </a:r>
            <a:endParaRPr lang="en-US" b="1" dirty="0"/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(ii) </a:t>
            </a:r>
            <a:r>
              <a:rPr lang="en-US" b="1" dirty="0"/>
              <a:t>MI denies that </a:t>
            </a:r>
            <a:r>
              <a:rPr lang="en-US" b="1" dirty="0" smtClean="0"/>
              <a:t>there are </a:t>
            </a:r>
            <a:r>
              <a:rPr lang="en-US" b="1" dirty="0"/>
              <a:t>semantically </a:t>
            </a:r>
            <a:r>
              <a:rPr lang="en-US" b="1" dirty="0" smtClean="0"/>
              <a:t>irreducible social properties that </a:t>
            </a:r>
            <a:r>
              <a:rPr lang="en-US" b="1" dirty="0"/>
              <a:t>causally influence action and limit individual freedom</a:t>
            </a:r>
            <a:endParaRPr lang="fr-FR" b="1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5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681664" cy="922114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The interpretation of MI in terms of semantic reductionism </a:t>
            </a:r>
            <a:r>
              <a:rPr lang="en-US" sz="3200" b="1" dirty="0" smtClean="0">
                <a:solidFill>
                  <a:srgbClr val="FF0000"/>
                </a:solidFill>
              </a:rPr>
              <a:t>seems implausible because of the following 4 reasons: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556792"/>
            <a:ext cx="7897688" cy="5184576"/>
          </a:xfrm>
        </p:spPr>
        <p:txBody>
          <a:bodyPr>
            <a:normAutofit lnSpcReduction="10000"/>
          </a:bodyPr>
          <a:lstStyle/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endParaRPr lang="fr-FR" b="1" dirty="0">
              <a:solidFill>
                <a:srgbClr val="0070C0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fr-FR" b="1" dirty="0" smtClean="0">
                <a:solidFill>
                  <a:srgbClr val="0070C0"/>
                </a:solidFill>
              </a:rPr>
              <a:t>(</a:t>
            </a:r>
            <a:r>
              <a:rPr lang="fr-FR" b="1" dirty="0">
                <a:solidFill>
                  <a:srgbClr val="0070C0"/>
                </a:solidFill>
              </a:rPr>
              <a:t>i) </a:t>
            </a:r>
            <a:r>
              <a:rPr lang="en-US" b="1" dirty="0">
                <a:solidFill>
                  <a:srgbClr val="00B050"/>
                </a:solidFill>
              </a:rPr>
              <a:t>many individualists openly rejected semantic </a:t>
            </a:r>
            <a:r>
              <a:rPr lang="en-US" b="1" dirty="0" smtClean="0">
                <a:solidFill>
                  <a:srgbClr val="00B050"/>
                </a:solidFill>
              </a:rPr>
              <a:t>reductionism:</a:t>
            </a:r>
            <a:endParaRPr lang="nb-NO" b="1" dirty="0" smtClean="0">
              <a:solidFill>
                <a:srgbClr val="00B050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endParaRPr lang="nb-NO" b="1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 smtClean="0">
                <a:solidFill>
                  <a:prstClr val="black"/>
                </a:solidFill>
              </a:rPr>
              <a:t>“the </a:t>
            </a:r>
            <a:r>
              <a:rPr lang="en-US" b="1" dirty="0">
                <a:solidFill>
                  <a:prstClr val="black"/>
                </a:solidFill>
              </a:rPr>
              <a:t>triviality as well as the vagueness of the statement that the whole is more than the sum of its parts seems to be seldom realized. Even three apples on a plate are more than “a mere sum”, in so far as there must be certain relations between them (the biggest may or may not lie between the others, etc.): relations which do not follow from the fact that there are three apples, and which can be studied </a:t>
            </a:r>
            <a:r>
              <a:rPr lang="en-US" b="1" dirty="0" smtClean="0">
                <a:solidFill>
                  <a:prstClr val="black"/>
                </a:solidFill>
              </a:rPr>
              <a:t>scientifically” </a:t>
            </a:r>
            <a:r>
              <a:rPr lang="en-US" b="1" dirty="0" smtClean="0">
                <a:solidFill>
                  <a:srgbClr val="00B050"/>
                </a:solidFill>
              </a:rPr>
              <a:t>(Popper)</a:t>
            </a: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“social structures … in respect to their parts are higher units</a:t>
            </a:r>
            <a:r>
              <a:rPr lang="en-US" b="1" dirty="0" smtClean="0">
                <a:solidFill>
                  <a:prstClr val="black"/>
                </a:solidFill>
              </a:rPr>
              <a:t>” </a:t>
            </a:r>
            <a:r>
              <a:rPr lang="en-US" b="1" dirty="0" smtClean="0">
                <a:solidFill>
                  <a:srgbClr val="00B050"/>
                </a:solidFill>
              </a:rPr>
              <a:t>(</a:t>
            </a:r>
            <a:r>
              <a:rPr lang="en-US" b="1" dirty="0" err="1" smtClean="0">
                <a:solidFill>
                  <a:srgbClr val="00B050"/>
                </a:solidFill>
              </a:rPr>
              <a:t>Menger</a:t>
            </a:r>
            <a:r>
              <a:rPr lang="en-US" b="1" dirty="0" smtClean="0">
                <a:solidFill>
                  <a:srgbClr val="00B050"/>
                </a:solidFill>
              </a:rPr>
              <a:t>) </a:t>
            </a:r>
          </a:p>
          <a:p>
            <a:pPr marL="114300" lvl="0" indent="0" fontAlgn="base">
              <a:spcAft>
                <a:spcPct val="0"/>
              </a:spcAft>
              <a:buClr>
                <a:srgbClr val="4F81BD"/>
              </a:buClr>
              <a:buNone/>
            </a:pPr>
            <a:endParaRPr lang="en-US" b="1" dirty="0" smtClean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A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society “is more than the mere sum of its parts</a:t>
            </a:r>
            <a:r>
              <a:rPr lang="en-US" b="1" dirty="0" smtClean="0">
                <a:solidFill>
                  <a:prstClr val="black"/>
                </a:solidFill>
              </a:rPr>
              <a:t>” </a:t>
            </a:r>
            <a:r>
              <a:rPr lang="en-US" b="1" dirty="0" smtClean="0">
                <a:solidFill>
                  <a:srgbClr val="00B050"/>
                </a:solidFill>
              </a:rPr>
              <a:t>(Hayek) </a:t>
            </a:r>
            <a:endParaRPr lang="nb-NO" b="1" dirty="0">
              <a:solidFill>
                <a:srgbClr val="00B050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None/>
            </a:pP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00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7753672" cy="6192688"/>
          </a:xfrm>
        </p:spPr>
        <p:txBody>
          <a:bodyPr>
            <a:normAutofit lnSpcReduction="10000"/>
          </a:bodyPr>
          <a:lstStyle/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(ii) </a:t>
            </a:r>
            <a:r>
              <a:rPr lang="en-US" b="1" dirty="0">
                <a:solidFill>
                  <a:srgbClr val="00B050"/>
                </a:solidFill>
              </a:rPr>
              <a:t>The explanations in terms of unintended consequences are semantically irreducible to psychological properties and </a:t>
            </a:r>
            <a:r>
              <a:rPr lang="en-US" b="1" dirty="0" smtClean="0">
                <a:solidFill>
                  <a:srgbClr val="00B050"/>
                </a:solidFill>
              </a:rPr>
              <a:t>laws</a:t>
            </a: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Explanations of this kind are irreducible to the agents’ mental and behavioral </a:t>
            </a:r>
            <a:r>
              <a:rPr lang="en-US" b="1" dirty="0" smtClean="0">
                <a:solidFill>
                  <a:prstClr val="black"/>
                </a:solidFill>
              </a:rPr>
              <a:t>properties (e.g. </a:t>
            </a:r>
            <a:r>
              <a:rPr lang="en-US" b="1" dirty="0">
                <a:solidFill>
                  <a:prstClr val="black"/>
                </a:solidFill>
              </a:rPr>
              <a:t>Hayek’s analysis of the market in terms of a self-organizing </a:t>
            </a:r>
            <a:r>
              <a:rPr lang="en-US" b="1" dirty="0" smtClean="0">
                <a:solidFill>
                  <a:prstClr val="black"/>
                </a:solidFill>
              </a:rPr>
              <a:t>system)</a:t>
            </a:r>
            <a:endParaRPr lang="en-US" b="1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None/>
            </a:pPr>
            <a:endParaRPr lang="en-US" b="1" dirty="0">
              <a:solidFill>
                <a:prstClr val="black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(iii) </a:t>
            </a:r>
            <a:r>
              <a:rPr lang="en-US" b="1" dirty="0">
                <a:solidFill>
                  <a:srgbClr val="00B050"/>
                </a:solidFill>
              </a:rPr>
              <a:t>Methodological individualists (e.g. </a:t>
            </a:r>
            <a:r>
              <a:rPr lang="en-US" b="1" dirty="0" err="1">
                <a:solidFill>
                  <a:srgbClr val="00B050"/>
                </a:solidFill>
              </a:rPr>
              <a:t>Menger</a:t>
            </a:r>
            <a:r>
              <a:rPr lang="en-US" b="1" dirty="0">
                <a:solidFill>
                  <a:srgbClr val="00B050"/>
                </a:solidFill>
              </a:rPr>
              <a:t>, </a:t>
            </a:r>
            <a:r>
              <a:rPr lang="en-US" b="1" dirty="0" smtClean="0">
                <a:solidFill>
                  <a:srgbClr val="00B050"/>
                </a:solidFill>
              </a:rPr>
              <a:t>Popper, Hayek) </a:t>
            </a:r>
            <a:r>
              <a:rPr lang="en-US" b="1" dirty="0">
                <a:solidFill>
                  <a:srgbClr val="00B050"/>
                </a:solidFill>
              </a:rPr>
              <a:t>acknowledge the existence of emergent properties that causally influence individuals and limit their </a:t>
            </a:r>
            <a:r>
              <a:rPr lang="en-US" b="1" dirty="0" smtClean="0">
                <a:solidFill>
                  <a:srgbClr val="00B050"/>
                </a:solidFill>
              </a:rPr>
              <a:t>freedom</a:t>
            </a: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endParaRPr lang="en-US" b="1" dirty="0">
              <a:solidFill>
                <a:srgbClr val="00B050"/>
              </a:solidFill>
            </a:endParaRPr>
          </a:p>
          <a:p>
            <a:pPr lvl="0" fontAlgn="base">
              <a:spcAft>
                <a:spcPct val="0"/>
              </a:spcAft>
              <a:buClr>
                <a:srgbClr val="4F81BD"/>
              </a:buClr>
              <a:buFont typeface="Arial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e.g. </a:t>
            </a:r>
            <a:r>
              <a:rPr lang="en-US" b="1" dirty="0" smtClean="0"/>
              <a:t>Hayek stresses </a:t>
            </a:r>
            <a:r>
              <a:rPr lang="en-US" b="1" dirty="0"/>
              <a:t>that prices are unintentionally created by human choices </a:t>
            </a:r>
            <a:r>
              <a:rPr lang="en-US" b="1" dirty="0" smtClean="0"/>
              <a:t>(prices </a:t>
            </a:r>
            <a:r>
              <a:rPr lang="en-US" b="1" dirty="0"/>
              <a:t>unintentionally emerge from the aggregation of different individual evaluations and distributed items of </a:t>
            </a:r>
            <a:r>
              <a:rPr lang="en-US" b="1" dirty="0" smtClean="0"/>
              <a:t>information) </a:t>
            </a:r>
            <a:r>
              <a:rPr lang="en-US" b="1" dirty="0"/>
              <a:t>and that they in turn affect those choices, i.e. </a:t>
            </a:r>
            <a:r>
              <a:rPr lang="en-US" b="1" dirty="0">
                <a:solidFill>
                  <a:srgbClr val="FF0000"/>
                </a:solidFill>
              </a:rPr>
              <a:t>that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the whole economic system causally influence its parts and vice versa </a:t>
            </a:r>
          </a:p>
          <a:p>
            <a:pPr lvl="0" fontAlgn="base">
              <a:spcAft>
                <a:spcPct val="0"/>
              </a:spcAft>
              <a:buClr>
                <a:srgbClr val="4F81BD"/>
              </a:buClr>
              <a:buNone/>
            </a:pP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020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6632"/>
            <a:ext cx="7920880" cy="6552728"/>
          </a:xfrm>
        </p:spPr>
        <p:txBody>
          <a:bodyPr>
            <a:normAutofit/>
          </a:bodyPr>
          <a:lstStyle/>
          <a:p>
            <a:pPr lvl="0"/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iv) </a:t>
            </a:r>
            <a:r>
              <a:rPr lang="en-US" b="1" dirty="0">
                <a:solidFill>
                  <a:srgbClr val="00B050"/>
                </a:solidFill>
              </a:rPr>
              <a:t>By “explanations in terms of individuals” MI </a:t>
            </a:r>
            <a:r>
              <a:rPr lang="en-US" b="1" dirty="0" smtClean="0">
                <a:solidFill>
                  <a:srgbClr val="00B050"/>
                </a:solidFill>
              </a:rPr>
              <a:t>(as understood by Hayek) does not 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mean that </a:t>
            </a:r>
            <a:r>
              <a:rPr lang="en-US" b="1" dirty="0">
                <a:solidFill>
                  <a:srgbClr val="00B050"/>
                </a:solidFill>
              </a:rPr>
              <a:t>semantic </a:t>
            </a:r>
            <a:r>
              <a:rPr lang="en-US" b="1" dirty="0" smtClean="0">
                <a:solidFill>
                  <a:srgbClr val="00B050"/>
                </a:solidFill>
              </a:rPr>
              <a:t>reductionism is good</a:t>
            </a:r>
            <a:endParaRPr lang="fr-FR" b="1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r>
              <a:rPr lang="en-US" dirty="0" smtClean="0"/>
              <a:t> </a:t>
            </a:r>
          </a:p>
          <a:p>
            <a:r>
              <a:rPr lang="en-US" b="1" dirty="0" smtClean="0"/>
              <a:t>It means that history </a:t>
            </a:r>
            <a:r>
              <a:rPr lang="en-US" b="1" dirty="0"/>
              <a:t>and society </a:t>
            </a:r>
            <a:r>
              <a:rPr lang="en-US" b="1" dirty="0" smtClean="0"/>
              <a:t>cannot be explained  in terms of supra-individual social substances (holistic ontology)  that determine the individuals’ views and actions (heteronomy)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According to MI, the individuals </a:t>
            </a:r>
            <a:r>
              <a:rPr lang="en-US" b="1" dirty="0">
                <a:solidFill>
                  <a:srgbClr val="FF0000"/>
                </a:solidFill>
              </a:rPr>
              <a:t>are the ultimate engine of history and social </a:t>
            </a:r>
            <a:r>
              <a:rPr lang="en-US" b="1" dirty="0" smtClean="0">
                <a:solidFill>
                  <a:srgbClr val="FF0000"/>
                </a:solidFill>
              </a:rPr>
              <a:t>dynamics (this view is consistent with the contention that social phenomena are semantically irreducible)</a:t>
            </a:r>
          </a:p>
          <a:p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520-329C-4A5C-A0C5-1DB0189431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Personnalisé 1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2995</TotalTime>
  <Words>1086</Words>
  <Application>Microsoft Office PowerPoint</Application>
  <PresentationFormat>Affichage à l'écran (4:3)</PresentationFormat>
  <Paragraphs>99</Paragraphs>
  <Slides>12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Contiguïté</vt:lpstr>
      <vt:lpstr>HAYEK AS A METHODOLOGICAL INDIVIDUALIST</vt:lpstr>
      <vt:lpstr>Présentation PowerPoint</vt:lpstr>
      <vt:lpstr>MI vs HOLISM</vt:lpstr>
      <vt:lpstr>Présentation PowerPoint</vt:lpstr>
      <vt:lpstr>Présentation PowerPoint</vt:lpstr>
      <vt:lpstr>Présentation PowerPoint</vt:lpstr>
      <vt:lpstr>MI = idealist reductionism (e.g. Udehn, Bhaskar, Lawson)</vt:lpstr>
      <vt:lpstr>The interpretation of MI in terms of idealist reductionism seems mistaken</vt:lpstr>
      <vt:lpstr>IM = semantic reductionism  (e.g. Kincaid, Sawyer)</vt:lpstr>
      <vt:lpstr>The interpretation of MI in terms of semantic reductionism seems implausible because of the following 4 reasons: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HAYEK AS A METHODOLOGICAL INDIVIDUALIST</dc:title>
  <dc:creator>Francesco</dc:creator>
  <cp:lastModifiedBy>Francesco</cp:lastModifiedBy>
  <cp:revision>43</cp:revision>
  <dcterms:created xsi:type="dcterms:W3CDTF">2016-04-14T03:05:36Z</dcterms:created>
  <dcterms:modified xsi:type="dcterms:W3CDTF">2016-04-25T08:04:39Z</dcterms:modified>
</cp:coreProperties>
</file>