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AEF628-4954-48A1-B42A-A7A08FC64D95}" type="datetimeFigureOut">
              <a:rPr lang="en-US" smtClean="0"/>
              <a:t>4/29/2016</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38A421-2BBF-4FC0-991D-C4B1B57287FE}" type="slidenum">
              <a:rPr lang="en-US" smtClean="0"/>
              <a:t>‹N°›</a:t>
            </a:fld>
            <a:endParaRPr lang="en-US"/>
          </a:p>
        </p:txBody>
      </p:sp>
    </p:spTree>
    <p:extLst>
      <p:ext uri="{BB962C8B-B14F-4D97-AF65-F5344CB8AC3E}">
        <p14:creationId xmlns:p14="http://schemas.microsoft.com/office/powerpoint/2010/main" val="2494344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fr-FR" smtClean="0"/>
              <a:t>Modifiez le style du titre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093F1FC2-2591-4664-AE1D-A67631B5C7BF}" type="datetime1">
              <a:rPr lang="en-US" smtClean="0"/>
              <a:t>4/29/2016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20520-329C-4A5C-A0C5-1DB01894310D}" type="slidenum">
              <a:rPr lang="en-US" smtClean="0"/>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916414C9-6979-4836-B71E-3BABECD44796}" type="datetime1">
              <a:rPr lang="en-US" smtClean="0"/>
              <a:t>4/29/2016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20520-329C-4A5C-A0C5-1DB01894310D}" type="slidenum">
              <a:rPr lang="en-US" smtClean="0"/>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fr-FR" smtClean="0"/>
              <a:t>Modifiez le style du titre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6BBD631A-908E-4170-895A-F47CE1F384A5}" type="datetime1">
              <a:rPr lang="en-US" smtClean="0"/>
              <a:t>4/29/2016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20520-329C-4A5C-A0C5-1DB01894310D}" type="slidenum">
              <a:rPr lang="en-US" smtClean="0"/>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A3E56615-6C31-4E9C-98D9-C2F9B5A63364}" type="datetime1">
              <a:rPr lang="en-US" smtClean="0"/>
              <a:t>4/29/2016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420520-329C-4A5C-A0C5-1DB01894310D}" type="slidenum">
              <a:rPr lang="en-US" smtClean="0"/>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Date Placeholder 6"/>
          <p:cNvSpPr>
            <a:spLocks noGrp="1"/>
          </p:cNvSpPr>
          <p:nvPr>
            <p:ph type="dt" sz="half" idx="10"/>
          </p:nvPr>
        </p:nvSpPr>
        <p:spPr/>
        <p:txBody>
          <a:bodyPr/>
          <a:lstStyle/>
          <a:p>
            <a:fld id="{81A1A416-E2CE-4265-88DA-812716EF4621}" type="datetime1">
              <a:rPr lang="en-US" smtClean="0"/>
              <a:t>4/29/2016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420520-329C-4A5C-A0C5-1DB01894310D}" type="slidenum">
              <a:rPr lang="en-US" smtClean="0"/>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94BAD543-F8B7-4D1A-B2E0-8B61A6801775}" type="datetime1">
              <a:rPr lang="en-US" smtClean="0"/>
              <a:t>4/29/2016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420520-329C-4A5C-A0C5-1DB01894310D}" type="slidenum">
              <a:rPr lang="en-US" smtClean="0"/>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BEEB7B-CA4D-4BE6-9C57-28B4294BE45B}" type="datetime1">
              <a:rPr lang="en-US" smtClean="0"/>
              <a:t>4/29/2016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420520-329C-4A5C-A0C5-1DB01894310D}" type="slidenum">
              <a:rPr lang="en-US" smtClean="0"/>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fr-FR" smtClean="0"/>
              <a:t>Modifiez le style du titre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238B7891-5432-4613-85B9-31660C3F0532}" type="datetime1">
              <a:rPr lang="en-US" smtClean="0"/>
              <a:t>4/29/2016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420520-329C-4A5C-A0C5-1DB01894310D}" type="slidenum">
              <a:rPr lang="en-US" smtClean="0"/>
              <a:t>‹N°›</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fr-FR" smtClean="0"/>
              <a:t>Modifiez le style du titre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8" name="Date Placeholder 7"/>
          <p:cNvSpPr>
            <a:spLocks noGrp="1"/>
          </p:cNvSpPr>
          <p:nvPr>
            <p:ph type="dt" sz="half" idx="10"/>
          </p:nvPr>
        </p:nvSpPr>
        <p:spPr/>
        <p:txBody>
          <a:bodyPr/>
          <a:lstStyle/>
          <a:p>
            <a:fld id="{7BB7B102-446B-4EA6-A7D7-35A594202A39}" type="datetime1">
              <a:rPr lang="en-US" smtClean="0"/>
              <a:t>4/29/2016</a:t>
            </a:fld>
            <a:endParaRPr lang="en-US"/>
          </a:p>
        </p:txBody>
      </p:sp>
      <p:sp>
        <p:nvSpPr>
          <p:cNvPr id="9" name="Slide Number Placeholder 8"/>
          <p:cNvSpPr>
            <a:spLocks noGrp="1"/>
          </p:cNvSpPr>
          <p:nvPr>
            <p:ph type="sldNum" sz="quarter" idx="11"/>
          </p:nvPr>
        </p:nvSpPr>
        <p:spPr/>
        <p:txBody>
          <a:bodyPr/>
          <a:lstStyle/>
          <a:p>
            <a:fld id="{E3420520-329C-4A5C-A0C5-1DB01894310D}" type="slidenum">
              <a:rPr lang="en-US" smtClean="0"/>
              <a:t>‹N°›</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7D1F5618-2296-4736-B0C7-72C130D328D3}" type="datetime1">
              <a:rPr lang="en-US" smtClean="0"/>
              <a:t>4/29/2016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20520-329C-4A5C-A0C5-1DB01894310D}" type="slidenum">
              <a:rPr lang="en-US" smtClean="0"/>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fr-FR" smtClean="0"/>
              <a:t>Modifiez le style du titre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9EFE166C-9240-452B-967F-09D2105FF519}" type="datetime1">
              <a:rPr lang="en-US" smtClean="0"/>
              <a:t>4/29/2016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20520-329C-4A5C-A0C5-1DB01894310D}" type="slidenum">
              <a:rPr lang="en-US" smtClean="0"/>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fr-FR" smtClean="0"/>
              <a:t>Modifiez le style du titre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E3420520-329C-4A5C-A0C5-1DB01894310D}" type="slidenum">
              <a:rPr lang="en-US" smtClean="0"/>
              <a:t>‹N°›</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5F5BB6B1-81C3-4E49-B98A-E4C78B52BDBF}" type="datetime1">
              <a:rPr lang="en-US" smtClean="0"/>
              <a:t>4/29/2016</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23528" y="836712"/>
            <a:ext cx="7906072" cy="2592288"/>
          </a:xfrm>
        </p:spPr>
        <p:txBody>
          <a:bodyPr/>
          <a:lstStyle/>
          <a:p>
            <a:r>
              <a:rPr lang="en-US" sz="4800" b="1" dirty="0">
                <a:solidFill>
                  <a:srgbClr val="0070C0"/>
                </a:solidFill>
              </a:rPr>
              <a:t>Sensory Order and Methodological Individualism</a:t>
            </a:r>
          </a:p>
        </p:txBody>
      </p:sp>
      <p:sp>
        <p:nvSpPr>
          <p:cNvPr id="3" name="Sous-titre 2"/>
          <p:cNvSpPr>
            <a:spLocks noGrp="1"/>
          </p:cNvSpPr>
          <p:nvPr>
            <p:ph type="subTitle" idx="1"/>
          </p:nvPr>
        </p:nvSpPr>
        <p:spPr>
          <a:xfrm>
            <a:off x="395536" y="4581128"/>
            <a:ext cx="6752024" cy="1057672"/>
          </a:xfrm>
        </p:spPr>
        <p:txBody>
          <a:bodyPr>
            <a:noAutofit/>
          </a:bodyPr>
          <a:lstStyle/>
          <a:p>
            <a:r>
              <a:rPr lang="en-US" sz="3200" b="1" dirty="0" smtClean="0">
                <a:solidFill>
                  <a:schemeClr val="tx1"/>
                </a:solidFill>
              </a:rPr>
              <a:t>Francesco Di </a:t>
            </a:r>
            <a:r>
              <a:rPr lang="en-US" sz="3200" b="1" dirty="0" err="1" smtClean="0">
                <a:solidFill>
                  <a:schemeClr val="tx1"/>
                </a:solidFill>
              </a:rPr>
              <a:t>Iorio</a:t>
            </a:r>
            <a:endParaRPr lang="en-US" sz="3200" b="1" dirty="0" smtClean="0">
              <a:solidFill>
                <a:schemeClr val="tx1"/>
              </a:solidFill>
            </a:endParaRPr>
          </a:p>
          <a:p>
            <a:r>
              <a:rPr lang="en-US" sz="3200" b="1" dirty="0" smtClean="0">
                <a:solidFill>
                  <a:srgbClr val="C00000"/>
                </a:solidFill>
              </a:rPr>
              <a:t>Southeast</a:t>
            </a:r>
            <a:r>
              <a:rPr lang="en-US" sz="3200" b="1" dirty="0" smtClean="0">
                <a:solidFill>
                  <a:srgbClr val="FF0000"/>
                </a:solidFill>
              </a:rPr>
              <a:t> </a:t>
            </a:r>
            <a:r>
              <a:rPr lang="en-US" sz="3200" b="1" dirty="0" smtClean="0">
                <a:solidFill>
                  <a:srgbClr val="C00000"/>
                </a:solidFill>
              </a:rPr>
              <a:t>University (Nanjing)</a:t>
            </a:r>
            <a:endParaRPr lang="en-US" sz="3200" b="1" dirty="0">
              <a:solidFill>
                <a:srgbClr val="C00000"/>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33926" y="764705"/>
            <a:ext cx="2967957"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space réservé du numéro de diapositive 3"/>
          <p:cNvSpPr>
            <a:spLocks noGrp="1"/>
          </p:cNvSpPr>
          <p:nvPr>
            <p:ph type="sldNum" sz="quarter" idx="12"/>
          </p:nvPr>
        </p:nvSpPr>
        <p:spPr/>
        <p:txBody>
          <a:bodyPr/>
          <a:lstStyle/>
          <a:p>
            <a:fld id="{E3420520-329C-4A5C-A0C5-1DB01894310D}" type="slidenum">
              <a:rPr lang="en-US" smtClean="0"/>
              <a:t>1</a:t>
            </a:fld>
            <a:endParaRPr lang="en-US"/>
          </a:p>
        </p:txBody>
      </p:sp>
    </p:spTree>
    <p:extLst>
      <p:ext uri="{BB962C8B-B14F-4D97-AF65-F5344CB8AC3E}">
        <p14:creationId xmlns:p14="http://schemas.microsoft.com/office/powerpoint/2010/main" val="4124438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130026"/>
          </a:xfrm>
        </p:spPr>
        <p:txBody>
          <a:bodyPr/>
          <a:lstStyle/>
          <a:p>
            <a:endParaRPr lang="en-US" dirty="0"/>
          </a:p>
        </p:txBody>
      </p:sp>
      <p:sp>
        <p:nvSpPr>
          <p:cNvPr id="3" name="Espace réservé du contenu 2"/>
          <p:cNvSpPr>
            <a:spLocks noGrp="1"/>
          </p:cNvSpPr>
          <p:nvPr>
            <p:ph idx="1"/>
          </p:nvPr>
        </p:nvSpPr>
        <p:spPr>
          <a:xfrm>
            <a:off x="457200" y="548680"/>
            <a:ext cx="7620000" cy="5852120"/>
          </a:xfrm>
        </p:spPr>
        <p:txBody>
          <a:bodyPr/>
          <a:lstStyle/>
          <a:p>
            <a:pPr lvl="0">
              <a:lnSpc>
                <a:spcPct val="115000"/>
              </a:lnSpc>
              <a:spcAft>
                <a:spcPts val="1000"/>
              </a:spcAft>
              <a:buClr>
                <a:srgbClr val="4F81BD"/>
              </a:buClr>
            </a:pPr>
            <a:r>
              <a:rPr lang="en-US" sz="2400" dirty="0" smtClean="0">
                <a:solidFill>
                  <a:srgbClr val="FF0000"/>
                </a:solidFill>
                <a:ea typeface="PMingLiU"/>
                <a:cs typeface="Times New Roman"/>
              </a:rPr>
              <a:t>As understood by Hayek, MI uses </a:t>
            </a:r>
            <a:r>
              <a:rPr lang="en-US" sz="2400" dirty="0">
                <a:solidFill>
                  <a:srgbClr val="FF0000"/>
                </a:solidFill>
                <a:ea typeface="PMingLiU"/>
                <a:cs typeface="Times New Roman"/>
              </a:rPr>
              <a:t>two assumptions to explain </a:t>
            </a:r>
            <a:r>
              <a:rPr lang="en-US" sz="2400" dirty="0" smtClean="0">
                <a:solidFill>
                  <a:srgbClr val="FF0000"/>
                </a:solidFill>
                <a:ea typeface="PMingLiU"/>
                <a:cs typeface="Times New Roman"/>
              </a:rPr>
              <a:t>these </a:t>
            </a:r>
            <a:r>
              <a:rPr lang="en-US" sz="2400" dirty="0">
                <a:solidFill>
                  <a:srgbClr val="FF0000"/>
                </a:solidFill>
                <a:ea typeface="PMingLiU"/>
                <a:cs typeface="Times New Roman"/>
              </a:rPr>
              <a:t>phenomena</a:t>
            </a:r>
            <a:r>
              <a:rPr lang="en-US" sz="2400" dirty="0" smtClean="0">
                <a:solidFill>
                  <a:prstClr val="black"/>
                </a:solidFill>
                <a:ea typeface="PMingLiU"/>
                <a:cs typeface="Times New Roman"/>
              </a:rPr>
              <a:t>:</a:t>
            </a:r>
          </a:p>
          <a:p>
            <a:pPr marL="114300" lvl="0" indent="0">
              <a:lnSpc>
                <a:spcPct val="115000"/>
              </a:lnSpc>
              <a:spcAft>
                <a:spcPts val="1000"/>
              </a:spcAft>
              <a:buClr>
                <a:srgbClr val="4F81BD"/>
              </a:buClr>
              <a:buNone/>
            </a:pPr>
            <a:endParaRPr lang="it-IT" sz="1800" dirty="0">
              <a:solidFill>
                <a:prstClr val="black"/>
              </a:solidFill>
              <a:ea typeface="PMingLiU"/>
              <a:cs typeface="Times New Roman"/>
            </a:endParaRPr>
          </a:p>
          <a:p>
            <a:pPr lvl="0" indent="-342900">
              <a:lnSpc>
                <a:spcPct val="115000"/>
              </a:lnSpc>
              <a:buClr>
                <a:srgbClr val="4F81BD"/>
              </a:buClr>
              <a:buFont typeface="+mj-lt"/>
              <a:buAutoNum type="romanLcParenBoth"/>
            </a:pPr>
            <a:r>
              <a:rPr lang="en-US" sz="2400" dirty="0">
                <a:solidFill>
                  <a:prstClr val="black"/>
                </a:solidFill>
                <a:ea typeface="PMingLiU"/>
                <a:cs typeface="Times New Roman"/>
              </a:rPr>
              <a:t>Human actions must be explained taking into account the meanings that individuals attach to them (interpretative approach / </a:t>
            </a:r>
            <a:r>
              <a:rPr lang="en-US" sz="2400" i="1" dirty="0">
                <a:solidFill>
                  <a:prstClr val="black"/>
                </a:solidFill>
                <a:ea typeface="PMingLiU"/>
                <a:cs typeface="Times New Roman"/>
              </a:rPr>
              <a:t>Verstehen</a:t>
            </a:r>
            <a:r>
              <a:rPr lang="en-US" sz="2400" dirty="0">
                <a:solidFill>
                  <a:prstClr val="black"/>
                </a:solidFill>
                <a:ea typeface="PMingLiU"/>
                <a:cs typeface="Times New Roman"/>
              </a:rPr>
              <a:t>)</a:t>
            </a:r>
          </a:p>
          <a:p>
            <a:pPr lvl="0" indent="-342900">
              <a:lnSpc>
                <a:spcPct val="115000"/>
              </a:lnSpc>
              <a:buClr>
                <a:srgbClr val="4F81BD"/>
              </a:buClr>
              <a:buFont typeface="+mj-lt"/>
              <a:buAutoNum type="romanLcParenBoth"/>
            </a:pPr>
            <a:endParaRPr lang="en-US" sz="2400" dirty="0">
              <a:solidFill>
                <a:prstClr val="black"/>
              </a:solidFill>
              <a:ea typeface="PMingLiU"/>
              <a:cs typeface="Times New Roman"/>
            </a:endParaRPr>
          </a:p>
          <a:p>
            <a:pPr lvl="0" indent="-342900">
              <a:lnSpc>
                <a:spcPct val="115000"/>
              </a:lnSpc>
              <a:buClr>
                <a:srgbClr val="4F81BD"/>
              </a:buClr>
              <a:buFont typeface="+mj-lt"/>
              <a:buAutoNum type="romanLcParenBoth"/>
            </a:pPr>
            <a:r>
              <a:rPr lang="en-US" sz="2400" dirty="0">
                <a:solidFill>
                  <a:prstClr val="black"/>
                </a:solidFill>
                <a:ea typeface="PMingLiU"/>
                <a:cs typeface="Times New Roman"/>
              </a:rPr>
              <a:t>Social phenomena must be (largely) explained in terms of unintended consequences of human actions  (</a:t>
            </a:r>
            <a:r>
              <a:rPr lang="en-US" sz="2400" dirty="0">
                <a:solidFill>
                  <a:srgbClr val="FF0000"/>
                </a:solidFill>
                <a:ea typeface="PMingLiU"/>
                <a:cs typeface="Times New Roman"/>
              </a:rPr>
              <a:t>e.g.</a:t>
            </a:r>
            <a:r>
              <a:rPr lang="en-US" sz="2400" dirty="0">
                <a:solidFill>
                  <a:prstClr val="black"/>
                </a:solidFill>
                <a:ea typeface="PMingLiU"/>
                <a:cs typeface="Times New Roman"/>
              </a:rPr>
              <a:t> traffic  jam)</a:t>
            </a:r>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2</a:t>
            </a:fld>
            <a:endParaRPr lang="en-US"/>
          </a:p>
        </p:txBody>
      </p:sp>
    </p:spTree>
    <p:extLst>
      <p:ext uri="{BB962C8B-B14F-4D97-AF65-F5344CB8AC3E}">
        <p14:creationId xmlns:p14="http://schemas.microsoft.com/office/powerpoint/2010/main" val="3982820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28926"/>
          </a:xfrm>
        </p:spPr>
        <p:txBody>
          <a:bodyPr/>
          <a:lstStyle/>
          <a:p>
            <a:r>
              <a:rPr lang="en-US" dirty="0" smtClean="0">
                <a:solidFill>
                  <a:srgbClr val="0070C0"/>
                </a:solidFill>
              </a:rPr>
              <a:t>MI vs HOLISM</a:t>
            </a:r>
            <a:endParaRPr lang="en-US" dirty="0">
              <a:solidFill>
                <a:srgbClr val="0070C0"/>
              </a:solidFill>
            </a:endParaRPr>
          </a:p>
        </p:txBody>
      </p:sp>
      <p:sp>
        <p:nvSpPr>
          <p:cNvPr id="3" name="Espace réservé du contenu 2"/>
          <p:cNvSpPr>
            <a:spLocks noGrp="1"/>
          </p:cNvSpPr>
          <p:nvPr>
            <p:ph idx="1"/>
          </p:nvPr>
        </p:nvSpPr>
        <p:spPr>
          <a:xfrm>
            <a:off x="346364" y="1052735"/>
            <a:ext cx="7669172" cy="5639009"/>
          </a:xfrm>
        </p:spPr>
        <p:txBody>
          <a:bodyPr/>
          <a:lstStyle/>
          <a:p>
            <a:r>
              <a:rPr lang="en-US" dirty="0" smtClean="0"/>
              <a:t>According to Hayek, since MI is based on an interpretative approach, holists and individualists disagree about the explanation of action: </a:t>
            </a:r>
            <a:r>
              <a:rPr lang="en-US" b="1" dirty="0" smtClean="0">
                <a:solidFill>
                  <a:srgbClr val="FF0000"/>
                </a:solidFill>
              </a:rPr>
              <a:t>AUTONOMY</a:t>
            </a:r>
            <a:r>
              <a:rPr lang="en-US" dirty="0" smtClean="0"/>
              <a:t> vs </a:t>
            </a:r>
            <a:r>
              <a:rPr lang="en-US" b="1" dirty="0" smtClean="0">
                <a:solidFill>
                  <a:srgbClr val="FF0000"/>
                </a:solidFill>
              </a:rPr>
              <a:t>HETERONOMY</a:t>
            </a:r>
            <a:r>
              <a:rPr lang="en-US" dirty="0" smtClean="0"/>
              <a:t> </a:t>
            </a:r>
          </a:p>
          <a:p>
            <a:endParaRPr lang="en-US" dirty="0"/>
          </a:p>
          <a:p>
            <a:r>
              <a:rPr lang="en-US" sz="1600" b="1" dirty="0" smtClean="0">
                <a:latin typeface="Arial Narrow" panose="020B0606020202030204" pitchFamily="34" charset="0"/>
              </a:rPr>
              <a:t>AUTONOMY</a:t>
            </a:r>
            <a:r>
              <a:rPr lang="en-US" sz="1600" dirty="0" smtClean="0">
                <a:latin typeface="Arial Narrow" panose="020B0606020202030204" pitchFamily="34" charset="0"/>
              </a:rPr>
              <a:t> = the causes of action must be sought inside the individuals (what matters is the meaning the individuals attach to their actions) / </a:t>
            </a:r>
            <a:r>
              <a:rPr lang="en-US" sz="1600" b="1" dirty="0" smtClean="0">
                <a:latin typeface="Arial Narrow" panose="020B0606020202030204" pitchFamily="34" charset="0"/>
              </a:rPr>
              <a:t>HETERONOMY</a:t>
            </a:r>
            <a:r>
              <a:rPr lang="en-US" sz="1600" dirty="0" smtClean="0">
                <a:latin typeface="Arial Narrow" panose="020B0606020202030204" pitchFamily="34" charset="0"/>
              </a:rPr>
              <a:t> = the causes </a:t>
            </a:r>
            <a:r>
              <a:rPr lang="en-US" sz="1600" dirty="0">
                <a:latin typeface="Arial Narrow" panose="020B0606020202030204" pitchFamily="34" charset="0"/>
              </a:rPr>
              <a:t>of action must be sought outside the </a:t>
            </a:r>
            <a:r>
              <a:rPr lang="en-US" sz="1600" dirty="0" smtClean="0">
                <a:latin typeface="Arial Narrow" panose="020B0606020202030204" pitchFamily="34" charset="0"/>
              </a:rPr>
              <a:t>individual  (human action must be explained in terms of social determinism)</a:t>
            </a:r>
          </a:p>
          <a:p>
            <a:pPr marL="114300" indent="0">
              <a:buNone/>
            </a:pPr>
            <a:endParaRPr lang="en-US" dirty="0"/>
          </a:p>
          <a:p>
            <a:pPr marL="114300" indent="0">
              <a:buNone/>
            </a:pPr>
            <a:endParaRPr lang="en-US" b="1" dirty="0" smtClean="0"/>
          </a:p>
          <a:p>
            <a:endParaRPr lang="en-US" b="1"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3</a:t>
            </a:fld>
            <a:endParaRPr lang="en-US"/>
          </a:p>
        </p:txBody>
      </p:sp>
    </p:spTree>
    <p:extLst>
      <p:ext uri="{BB962C8B-B14F-4D97-AF65-F5344CB8AC3E}">
        <p14:creationId xmlns:p14="http://schemas.microsoft.com/office/powerpoint/2010/main" val="2558615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140998"/>
          </a:xfrm>
        </p:spPr>
        <p:txBody>
          <a:bodyPr/>
          <a:lstStyle/>
          <a:p>
            <a:endParaRPr lang="en-US" dirty="0"/>
          </a:p>
        </p:txBody>
      </p:sp>
      <p:sp>
        <p:nvSpPr>
          <p:cNvPr id="3" name="Espace réservé du contenu 2"/>
          <p:cNvSpPr>
            <a:spLocks noGrp="1"/>
          </p:cNvSpPr>
          <p:nvPr>
            <p:ph idx="1"/>
          </p:nvPr>
        </p:nvSpPr>
        <p:spPr>
          <a:xfrm>
            <a:off x="457200" y="476672"/>
            <a:ext cx="7620000" cy="5924128"/>
          </a:xfrm>
        </p:spPr>
        <p:txBody>
          <a:bodyPr/>
          <a:lstStyle/>
          <a:p>
            <a:r>
              <a:rPr lang="en-US" b="1" dirty="0">
                <a:solidFill>
                  <a:srgbClr val="FF0000"/>
                </a:solidFill>
              </a:rPr>
              <a:t>My book investigates the concept of autonomy as understood within </a:t>
            </a:r>
            <a:r>
              <a:rPr lang="en-US" b="1" dirty="0" smtClean="0">
                <a:solidFill>
                  <a:srgbClr val="FF0000"/>
                </a:solidFill>
              </a:rPr>
              <a:t>MI</a:t>
            </a:r>
            <a:r>
              <a:rPr lang="en-US" dirty="0" smtClean="0"/>
              <a:t>, </a:t>
            </a:r>
            <a:r>
              <a:rPr lang="en-US" dirty="0"/>
              <a:t>i.e. the idea that action must be explained through the understanding of its meaning to an agent </a:t>
            </a:r>
            <a:r>
              <a:rPr lang="en-US" dirty="0" smtClean="0"/>
              <a:t>(Interpretative approach / Verstehen </a:t>
            </a:r>
            <a:r>
              <a:rPr lang="en-US" dirty="0"/>
              <a:t>approach</a:t>
            </a:r>
            <a:r>
              <a:rPr lang="en-US" dirty="0" smtClean="0"/>
              <a:t>)</a:t>
            </a:r>
          </a:p>
          <a:p>
            <a:endParaRPr lang="en-US" dirty="0"/>
          </a:p>
          <a:p>
            <a:r>
              <a:rPr lang="en-US" dirty="0"/>
              <a:t>One of the goals is to demonstrate that </a:t>
            </a:r>
            <a:r>
              <a:rPr lang="en-US" b="1" dirty="0">
                <a:solidFill>
                  <a:srgbClr val="FF0000"/>
                </a:solidFill>
              </a:rPr>
              <a:t>Hayek’s cognitive psychology includes a very original argument in favor of the interpretative approach of </a:t>
            </a:r>
            <a:r>
              <a:rPr lang="en-US" b="1" dirty="0" smtClean="0">
                <a:solidFill>
                  <a:srgbClr val="FF0000"/>
                </a:solidFill>
              </a:rPr>
              <a:t>MI</a:t>
            </a:r>
            <a:r>
              <a:rPr lang="en-US" dirty="0" smtClean="0"/>
              <a:t> (an </a:t>
            </a:r>
            <a:r>
              <a:rPr lang="en-US" dirty="0"/>
              <a:t>argument that has been rather neglected within the philosophy of the social </a:t>
            </a:r>
            <a:r>
              <a:rPr lang="en-US" dirty="0" smtClean="0"/>
              <a:t>sciences)</a:t>
            </a:r>
          </a:p>
          <a:p>
            <a:endParaRPr lang="en-US" dirty="0"/>
          </a:p>
          <a:p>
            <a:r>
              <a:rPr lang="en-US" dirty="0"/>
              <a:t>Hayek’s reflections on the concept of autonomy are less well known, </a:t>
            </a:r>
            <a:r>
              <a:rPr lang="en-US" dirty="0" smtClean="0"/>
              <a:t>but they are remarkable </a:t>
            </a:r>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4</a:t>
            </a:fld>
            <a:endParaRPr lang="en-US"/>
          </a:p>
        </p:txBody>
      </p:sp>
    </p:spTree>
    <p:extLst>
      <p:ext uri="{BB962C8B-B14F-4D97-AF65-F5344CB8AC3E}">
        <p14:creationId xmlns:p14="http://schemas.microsoft.com/office/powerpoint/2010/main" val="2275833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130026"/>
          </a:xfrm>
        </p:spPr>
        <p:txBody>
          <a:bodyPr/>
          <a:lstStyle/>
          <a:p>
            <a:endParaRPr lang="en-US" dirty="0"/>
          </a:p>
        </p:txBody>
      </p:sp>
      <p:sp>
        <p:nvSpPr>
          <p:cNvPr id="3" name="Espace réservé du contenu 2"/>
          <p:cNvSpPr>
            <a:spLocks noGrp="1"/>
          </p:cNvSpPr>
          <p:nvPr>
            <p:ph idx="1"/>
          </p:nvPr>
        </p:nvSpPr>
        <p:spPr>
          <a:xfrm>
            <a:off x="395536" y="476672"/>
            <a:ext cx="7681664" cy="6192688"/>
          </a:xfrm>
        </p:spPr>
        <p:txBody>
          <a:bodyPr/>
          <a:lstStyle/>
          <a:p>
            <a:r>
              <a:rPr lang="en-US" b="1" dirty="0"/>
              <a:t>“How </a:t>
            </a:r>
            <a:r>
              <a:rPr lang="en-US" b="1" dirty="0" smtClean="0"/>
              <a:t>Consciousness Develops” (1920s) / The </a:t>
            </a:r>
            <a:r>
              <a:rPr lang="en-US" b="1" dirty="0"/>
              <a:t>Sensory Order (1952</a:t>
            </a:r>
            <a:r>
              <a:rPr lang="en-US" b="1" dirty="0" smtClean="0"/>
              <a:t>)</a:t>
            </a:r>
          </a:p>
          <a:p>
            <a:endParaRPr lang="en-US" b="1" dirty="0"/>
          </a:p>
          <a:p>
            <a:r>
              <a:rPr lang="en-US" b="1" dirty="0" smtClean="0"/>
              <a:t>Hayek develops one of </a:t>
            </a:r>
            <a:r>
              <a:rPr lang="en-US" b="1" dirty="0"/>
              <a:t>the earliest connectionist </a:t>
            </a:r>
            <a:r>
              <a:rPr lang="en-US" b="1" dirty="0" smtClean="0"/>
              <a:t>theories </a:t>
            </a:r>
            <a:r>
              <a:rPr lang="en-US" b="1" dirty="0"/>
              <a:t>of mind </a:t>
            </a:r>
            <a:r>
              <a:rPr lang="en-US" b="1" dirty="0" smtClean="0"/>
              <a:t>(proto-connectionism)</a:t>
            </a:r>
          </a:p>
          <a:p>
            <a:endParaRPr lang="en-US" b="1" dirty="0"/>
          </a:p>
          <a:p>
            <a:r>
              <a:rPr lang="en-US" b="1" dirty="0" smtClean="0"/>
              <a:t>He </a:t>
            </a:r>
            <a:r>
              <a:rPr lang="en-US" b="1" dirty="0"/>
              <a:t>used refined arguments regarding the complexity of mind to develop a very original critique of the doctrine of heteronomy defended by </a:t>
            </a:r>
            <a:r>
              <a:rPr lang="en-US" b="1" dirty="0" smtClean="0"/>
              <a:t>holism</a:t>
            </a:r>
            <a:endParaRPr lang="en-US" b="1" dirty="0"/>
          </a:p>
          <a:p>
            <a:endParaRPr lang="en-US" b="1" dirty="0" smtClean="0"/>
          </a:p>
          <a:p>
            <a:r>
              <a:rPr lang="en-US" b="1" dirty="0" smtClean="0"/>
              <a:t>Among </a:t>
            </a:r>
            <a:r>
              <a:rPr lang="en-US" b="1" dirty="0"/>
              <a:t>the great theorists of methodological individualism, Hayek is the only one who attempted to undermine the holistic concept of </a:t>
            </a:r>
            <a:r>
              <a:rPr lang="en-US" b="1" dirty="0" smtClean="0"/>
              <a:t>heteronomy by </a:t>
            </a:r>
            <a:r>
              <a:rPr lang="en-US" b="1" dirty="0"/>
              <a:t>using the idea that the mind is a complex, self-organizing system – a system that, because of its functioning logic, is endowed with </a:t>
            </a:r>
            <a:r>
              <a:rPr lang="en-US" b="1" dirty="0" smtClean="0"/>
              <a:t>autonomy</a:t>
            </a:r>
            <a:endParaRPr lang="en-US" b="1"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5</a:t>
            </a:fld>
            <a:endParaRPr lang="en-US"/>
          </a:p>
        </p:txBody>
      </p:sp>
    </p:spTree>
    <p:extLst>
      <p:ext uri="{BB962C8B-B14F-4D97-AF65-F5344CB8AC3E}">
        <p14:creationId xmlns:p14="http://schemas.microsoft.com/office/powerpoint/2010/main" val="1040645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8018"/>
          </a:xfrm>
        </p:spPr>
        <p:txBody>
          <a:bodyPr/>
          <a:lstStyle/>
          <a:p>
            <a:endParaRPr lang="en-US" dirty="0"/>
          </a:p>
        </p:txBody>
      </p:sp>
      <p:sp>
        <p:nvSpPr>
          <p:cNvPr id="3" name="Espace réservé du contenu 2"/>
          <p:cNvSpPr>
            <a:spLocks noGrp="1"/>
          </p:cNvSpPr>
          <p:nvPr>
            <p:ph idx="1"/>
          </p:nvPr>
        </p:nvSpPr>
        <p:spPr>
          <a:xfrm>
            <a:off x="323528" y="404664"/>
            <a:ext cx="7753672" cy="6264696"/>
          </a:xfrm>
        </p:spPr>
        <p:txBody>
          <a:bodyPr>
            <a:normAutofit lnSpcReduction="10000"/>
          </a:bodyPr>
          <a:lstStyle/>
          <a:p>
            <a:pPr>
              <a:lnSpc>
                <a:spcPct val="115000"/>
              </a:lnSpc>
              <a:spcAft>
                <a:spcPts val="1000"/>
              </a:spcAft>
            </a:pPr>
            <a:r>
              <a:rPr lang="en-US" sz="2400" dirty="0">
                <a:ea typeface="PMingLiU"/>
                <a:cs typeface="Times New Roman"/>
              </a:rPr>
              <a:t>The purpose of </a:t>
            </a:r>
            <a:r>
              <a:rPr lang="en-US" sz="2400" dirty="0" smtClean="0">
                <a:ea typeface="PMingLiU"/>
                <a:cs typeface="Times New Roman"/>
              </a:rPr>
              <a:t>my </a:t>
            </a:r>
            <a:r>
              <a:rPr lang="en-US" sz="2400" dirty="0">
                <a:ea typeface="PMingLiU"/>
                <a:cs typeface="Times New Roman"/>
              </a:rPr>
              <a:t>book is not simply to analyze Hayek’s theory of action: its further goal is to use Hayek as a starting point to defend the autonomy of the actor from a more general </a:t>
            </a:r>
            <a:r>
              <a:rPr lang="en-US" sz="2400" dirty="0" smtClean="0">
                <a:ea typeface="PMingLiU"/>
                <a:cs typeface="Times New Roman"/>
              </a:rPr>
              <a:t>perspective</a:t>
            </a:r>
            <a:endParaRPr lang="it-IT" sz="1800" dirty="0">
              <a:ea typeface="PMingLiU"/>
              <a:cs typeface="Times New Roman"/>
            </a:endParaRPr>
          </a:p>
          <a:p>
            <a:pPr>
              <a:lnSpc>
                <a:spcPct val="115000"/>
              </a:lnSpc>
              <a:spcAft>
                <a:spcPts val="1000"/>
              </a:spcAft>
            </a:pPr>
            <a:r>
              <a:rPr lang="en-US" sz="2400" dirty="0">
                <a:ea typeface="PMingLiU"/>
                <a:cs typeface="Times New Roman"/>
              </a:rPr>
              <a:t>To do so, Hayek’s analysis of action is compared with the reflections of other scholars who have defended human autonomy to counter the paradigms of heteronomy. </a:t>
            </a:r>
            <a:endParaRPr lang="it-IT" sz="1800" dirty="0">
              <a:ea typeface="PMingLiU"/>
              <a:cs typeface="Times New Roman"/>
            </a:endParaRPr>
          </a:p>
          <a:p>
            <a:pPr>
              <a:lnSpc>
                <a:spcPct val="115000"/>
              </a:lnSpc>
              <a:spcAft>
                <a:spcPts val="1000"/>
              </a:spcAft>
            </a:pPr>
            <a:r>
              <a:rPr lang="en-US" sz="2400" dirty="0">
                <a:ea typeface="PMingLiU"/>
                <a:cs typeface="Times New Roman"/>
              </a:rPr>
              <a:t>These include philosophers (phenomenologists such as Hans-Georg </a:t>
            </a:r>
            <a:r>
              <a:rPr lang="en-US" sz="2400" dirty="0" err="1">
                <a:ea typeface="PMingLiU"/>
                <a:cs typeface="Times New Roman"/>
              </a:rPr>
              <a:t>Gadamer</a:t>
            </a:r>
            <a:r>
              <a:rPr lang="en-US" sz="2400" dirty="0">
                <a:ea typeface="PMingLiU"/>
                <a:cs typeface="Times New Roman"/>
              </a:rPr>
              <a:t> and Maurice </a:t>
            </a:r>
            <a:r>
              <a:rPr lang="en-US" sz="2400" dirty="0" err="1" smtClean="0">
                <a:ea typeface="PMingLiU"/>
                <a:cs typeface="Times New Roman"/>
              </a:rPr>
              <a:t>Merleau-Ponty</a:t>
            </a:r>
            <a:r>
              <a:rPr lang="en-US" sz="2400" dirty="0" smtClean="0">
                <a:ea typeface="PMingLiU"/>
                <a:cs typeface="Times New Roman"/>
              </a:rPr>
              <a:t> / </a:t>
            </a:r>
            <a:r>
              <a:rPr lang="en-US" sz="2400" dirty="0">
                <a:ea typeface="PMingLiU"/>
                <a:cs typeface="Times New Roman"/>
              </a:rPr>
              <a:t>epistemologists such as Popper and Hempel), cognitive scientists (such as Humberto </a:t>
            </a:r>
            <a:r>
              <a:rPr lang="en-US" sz="2400" dirty="0" err="1">
                <a:ea typeface="PMingLiU"/>
                <a:cs typeface="Times New Roman"/>
              </a:rPr>
              <a:t>Maturana</a:t>
            </a:r>
            <a:r>
              <a:rPr lang="en-US" sz="2400" dirty="0">
                <a:ea typeface="PMingLiU"/>
                <a:cs typeface="Times New Roman"/>
              </a:rPr>
              <a:t> and Francisco Varela), Weberian sociologists such (as </a:t>
            </a:r>
            <a:r>
              <a:rPr lang="en-US" sz="2400" dirty="0" err="1">
                <a:ea typeface="PMingLiU"/>
                <a:cs typeface="Times New Roman"/>
              </a:rPr>
              <a:t>Boudon</a:t>
            </a:r>
            <a:r>
              <a:rPr lang="en-US" sz="2400" dirty="0">
                <a:ea typeface="PMingLiU"/>
                <a:cs typeface="Times New Roman"/>
              </a:rPr>
              <a:t> and Crozier), economists (such as Ludwig </a:t>
            </a:r>
            <a:r>
              <a:rPr lang="en-US" sz="2400" dirty="0" err="1">
                <a:ea typeface="PMingLiU"/>
                <a:cs typeface="Times New Roman"/>
              </a:rPr>
              <a:t>Lachmann</a:t>
            </a:r>
            <a:r>
              <a:rPr lang="en-US" sz="2400" dirty="0">
                <a:ea typeface="PMingLiU"/>
                <a:cs typeface="Times New Roman"/>
              </a:rPr>
              <a:t> and Mises).</a:t>
            </a:r>
            <a:endParaRPr lang="it-IT" sz="1800" dirty="0">
              <a:ea typeface="PMingLiU"/>
              <a:cs typeface="Times New Roman"/>
            </a:endParaRPr>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6</a:t>
            </a:fld>
            <a:endParaRPr lang="en-US"/>
          </a:p>
        </p:txBody>
      </p:sp>
    </p:spTree>
    <p:extLst>
      <p:ext uri="{BB962C8B-B14F-4D97-AF65-F5344CB8AC3E}">
        <p14:creationId xmlns:p14="http://schemas.microsoft.com/office/powerpoint/2010/main" val="1204523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7871"/>
          </a:xfrm>
        </p:spPr>
        <p:txBody>
          <a:bodyPr/>
          <a:lstStyle/>
          <a:p>
            <a:endParaRPr lang="en-US" dirty="0"/>
          </a:p>
        </p:txBody>
      </p:sp>
      <p:sp>
        <p:nvSpPr>
          <p:cNvPr id="3" name="Espace réservé du contenu 2"/>
          <p:cNvSpPr>
            <a:spLocks noGrp="1"/>
          </p:cNvSpPr>
          <p:nvPr>
            <p:ph idx="1"/>
          </p:nvPr>
        </p:nvSpPr>
        <p:spPr>
          <a:xfrm>
            <a:off x="395536" y="404664"/>
            <a:ext cx="7620000" cy="6300936"/>
          </a:xfrm>
        </p:spPr>
        <p:txBody>
          <a:bodyPr>
            <a:normAutofit/>
          </a:bodyPr>
          <a:lstStyle/>
          <a:p>
            <a:r>
              <a:rPr lang="en-US" sz="2800" b="1" dirty="0" smtClean="0"/>
              <a:t>Chapter 2</a:t>
            </a:r>
            <a:r>
              <a:rPr lang="en-US" sz="2800" dirty="0" smtClean="0"/>
              <a:t>: Hayek and </a:t>
            </a:r>
            <a:r>
              <a:rPr lang="en-US" sz="2800" dirty="0" err="1" smtClean="0"/>
              <a:t>Gadamer</a:t>
            </a:r>
            <a:endParaRPr lang="en-US" sz="2800" dirty="0" smtClean="0"/>
          </a:p>
          <a:p>
            <a:endParaRPr lang="en-US" sz="2800" dirty="0"/>
          </a:p>
          <a:p>
            <a:r>
              <a:rPr lang="en-US" sz="2800" b="1" dirty="0" smtClean="0"/>
              <a:t>Chapter 3</a:t>
            </a:r>
            <a:r>
              <a:rPr lang="en-US" sz="2800" dirty="0" smtClean="0"/>
              <a:t>: Hayek and </a:t>
            </a:r>
            <a:r>
              <a:rPr lang="en-US" sz="2800" dirty="0" err="1" smtClean="0"/>
              <a:t>Merleau-Ponty</a:t>
            </a:r>
            <a:endParaRPr lang="en-US" sz="2800" dirty="0"/>
          </a:p>
          <a:p>
            <a:endParaRPr lang="en-US" sz="2800" dirty="0" smtClean="0"/>
          </a:p>
          <a:p>
            <a:r>
              <a:rPr lang="en-US" sz="2800" dirty="0" smtClean="0"/>
              <a:t>Phenomenology (Husserl)</a:t>
            </a:r>
          </a:p>
          <a:p>
            <a:endParaRPr lang="en-US" sz="2800" dirty="0" smtClean="0"/>
          </a:p>
          <a:p>
            <a:r>
              <a:rPr lang="en-US" sz="2800" dirty="0" smtClean="0"/>
              <a:t>Like Hayek, </a:t>
            </a:r>
            <a:r>
              <a:rPr lang="en-US" sz="2800" dirty="0" err="1" smtClean="0"/>
              <a:t>Gadamer</a:t>
            </a:r>
            <a:r>
              <a:rPr lang="en-US" sz="2800" dirty="0" smtClean="0"/>
              <a:t> and </a:t>
            </a:r>
            <a:r>
              <a:rPr lang="en-US" sz="2800" dirty="0" err="1" smtClean="0"/>
              <a:t>Merleau-Ponty</a:t>
            </a:r>
            <a:r>
              <a:rPr lang="en-US" sz="2800" dirty="0" smtClean="0"/>
              <a:t> are supportive </a:t>
            </a:r>
            <a:r>
              <a:rPr lang="en-US" sz="2800" dirty="0"/>
              <a:t>of  </a:t>
            </a:r>
            <a:r>
              <a:rPr lang="en-US" sz="2800" dirty="0" smtClean="0"/>
              <a:t>Verstehen and Autonomy</a:t>
            </a:r>
            <a:endParaRPr lang="en-US" sz="2800"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7</a:t>
            </a:fld>
            <a:endParaRPr lang="en-US"/>
          </a:p>
        </p:txBody>
      </p:sp>
    </p:spTree>
    <p:extLst>
      <p:ext uri="{BB962C8B-B14F-4D97-AF65-F5344CB8AC3E}">
        <p14:creationId xmlns:p14="http://schemas.microsoft.com/office/powerpoint/2010/main" val="2023241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62074"/>
          </a:xfrm>
        </p:spPr>
        <p:txBody>
          <a:bodyPr/>
          <a:lstStyle/>
          <a:p>
            <a:r>
              <a:rPr lang="en-US" dirty="0" smtClean="0">
                <a:solidFill>
                  <a:srgbClr val="00B0F0"/>
                </a:solidFill>
              </a:rPr>
              <a:t>Hayek and </a:t>
            </a:r>
            <a:r>
              <a:rPr lang="en-US" dirty="0" err="1" smtClean="0">
                <a:solidFill>
                  <a:srgbClr val="00B0F0"/>
                </a:solidFill>
              </a:rPr>
              <a:t>Gadamer</a:t>
            </a:r>
            <a:endParaRPr lang="en-US" dirty="0">
              <a:solidFill>
                <a:srgbClr val="00B0F0"/>
              </a:solidFill>
            </a:endParaRPr>
          </a:p>
        </p:txBody>
      </p:sp>
      <p:sp>
        <p:nvSpPr>
          <p:cNvPr id="3" name="Espace réservé du contenu 2"/>
          <p:cNvSpPr>
            <a:spLocks noGrp="1"/>
          </p:cNvSpPr>
          <p:nvPr>
            <p:ph idx="1"/>
          </p:nvPr>
        </p:nvSpPr>
        <p:spPr>
          <a:xfrm>
            <a:off x="457200" y="1052736"/>
            <a:ext cx="7620000" cy="5348064"/>
          </a:xfrm>
        </p:spPr>
        <p:txBody>
          <a:bodyPr/>
          <a:lstStyle/>
          <a:p>
            <a:r>
              <a:rPr lang="en-US" sz="2800" dirty="0" err="1" smtClean="0"/>
              <a:t>Gadamer</a:t>
            </a:r>
            <a:r>
              <a:rPr lang="en-US" sz="2800" dirty="0" smtClean="0"/>
              <a:t> </a:t>
            </a:r>
            <a:r>
              <a:rPr lang="en-US" dirty="0" smtClean="0"/>
              <a:t>                    </a:t>
            </a:r>
            <a:r>
              <a:rPr lang="en-US" sz="2800" dirty="0" smtClean="0"/>
              <a:t>Hermeneutics (Hermes)</a:t>
            </a:r>
          </a:p>
          <a:p>
            <a:endParaRPr lang="en-US" sz="2800" dirty="0" smtClean="0"/>
          </a:p>
          <a:p>
            <a:r>
              <a:rPr lang="en-US" sz="2800" dirty="0" smtClean="0"/>
              <a:t>Austrian </a:t>
            </a:r>
            <a:r>
              <a:rPr lang="en-US" sz="2800" dirty="0" err="1" smtClean="0"/>
              <a:t>hermenuticians</a:t>
            </a:r>
            <a:r>
              <a:rPr lang="en-US" sz="2800" dirty="0"/>
              <a:t> (e.g. Lavoie, </a:t>
            </a:r>
            <a:r>
              <a:rPr lang="en-US" sz="2800" dirty="0" err="1"/>
              <a:t>Lachmann</a:t>
            </a:r>
            <a:r>
              <a:rPr lang="en-US" sz="2800" dirty="0"/>
              <a:t>, </a:t>
            </a:r>
            <a:r>
              <a:rPr lang="en-US" sz="2800" dirty="0" err="1"/>
              <a:t>Boettke</a:t>
            </a:r>
            <a:r>
              <a:rPr lang="en-US" sz="2800" dirty="0" smtClean="0"/>
              <a:t>)</a:t>
            </a:r>
          </a:p>
          <a:p>
            <a:endParaRPr lang="en-US" sz="2800" dirty="0"/>
          </a:p>
          <a:p>
            <a:r>
              <a:rPr lang="en-US" sz="2800" dirty="0"/>
              <a:t>Hayek and </a:t>
            </a:r>
            <a:r>
              <a:rPr lang="en-US" sz="2800" dirty="0" err="1"/>
              <a:t>Gadamer’s</a:t>
            </a:r>
            <a:r>
              <a:rPr lang="en-US" sz="2800" dirty="0"/>
              <a:t> philosophical views on knowledge were </a:t>
            </a:r>
            <a:r>
              <a:rPr lang="en-US" sz="2800" dirty="0" smtClean="0"/>
              <a:t>identical (all is interpretation)</a:t>
            </a:r>
          </a:p>
          <a:p>
            <a:endParaRPr lang="en-US" sz="2800" dirty="0"/>
          </a:p>
          <a:p>
            <a:endParaRPr lang="en-US" sz="2800" dirty="0"/>
          </a:p>
          <a:p>
            <a:endParaRPr lang="en-US" sz="2800"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8</a:t>
            </a:fld>
            <a:endParaRPr lang="en-US"/>
          </a:p>
        </p:txBody>
      </p:sp>
      <p:sp>
        <p:nvSpPr>
          <p:cNvPr id="5" name="Flèche droite 4"/>
          <p:cNvSpPr/>
          <p:nvPr/>
        </p:nvSpPr>
        <p:spPr>
          <a:xfrm>
            <a:off x="2411760" y="112474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9309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8018"/>
          </a:xfrm>
        </p:spPr>
        <p:txBody>
          <a:bodyPr/>
          <a:lstStyle/>
          <a:p>
            <a:endParaRPr lang="en-US" dirty="0"/>
          </a:p>
        </p:txBody>
      </p:sp>
      <p:sp>
        <p:nvSpPr>
          <p:cNvPr id="3" name="Espace réservé du contenu 2"/>
          <p:cNvSpPr>
            <a:spLocks noGrp="1"/>
          </p:cNvSpPr>
          <p:nvPr>
            <p:ph idx="1"/>
          </p:nvPr>
        </p:nvSpPr>
        <p:spPr>
          <a:xfrm>
            <a:off x="457200" y="332656"/>
            <a:ext cx="7620000" cy="6068144"/>
          </a:xfrm>
        </p:spPr>
        <p:txBody>
          <a:bodyPr/>
          <a:lstStyle/>
          <a:p>
            <a:r>
              <a:rPr lang="en-US" dirty="0" smtClean="0"/>
              <a:t>All is interpretation because of 2 reasons:</a:t>
            </a:r>
          </a:p>
          <a:p>
            <a:endParaRPr lang="en-US" dirty="0"/>
          </a:p>
          <a:p>
            <a:r>
              <a:rPr lang="en-US" b="1" dirty="0" smtClean="0">
                <a:solidFill>
                  <a:srgbClr val="FF0000"/>
                </a:solidFill>
              </a:rPr>
              <a:t>(</a:t>
            </a:r>
            <a:r>
              <a:rPr lang="en-US" b="1" dirty="0" err="1" smtClean="0">
                <a:solidFill>
                  <a:srgbClr val="FF0000"/>
                </a:solidFill>
              </a:rPr>
              <a:t>i</a:t>
            </a:r>
            <a:r>
              <a:rPr lang="en-US" b="1" dirty="0" smtClean="0">
                <a:solidFill>
                  <a:srgbClr val="FF0000"/>
                </a:solidFill>
              </a:rPr>
              <a:t>) </a:t>
            </a:r>
            <a:r>
              <a:rPr lang="en-US" b="1" dirty="0" smtClean="0"/>
              <a:t>knowledge is dependent </a:t>
            </a:r>
            <a:r>
              <a:rPr lang="en-US" b="1" dirty="0"/>
              <a:t>on a selective </a:t>
            </a:r>
            <a:r>
              <a:rPr lang="en-US" b="1" dirty="0" smtClean="0"/>
              <a:t>standpoint (what </a:t>
            </a:r>
            <a:r>
              <a:rPr lang="en-US" b="1" dirty="0" err="1"/>
              <a:t>Gadamer</a:t>
            </a:r>
            <a:r>
              <a:rPr lang="en-US" b="1" dirty="0"/>
              <a:t> called a “</a:t>
            </a:r>
            <a:r>
              <a:rPr lang="en-US" b="1" dirty="0" smtClean="0"/>
              <a:t>horizon”)</a:t>
            </a:r>
          </a:p>
          <a:p>
            <a:endParaRPr lang="en-US" b="1" dirty="0"/>
          </a:p>
          <a:p>
            <a:r>
              <a:rPr lang="en-US" b="1" dirty="0" smtClean="0"/>
              <a:t>As a consequence, a fact </a:t>
            </a:r>
            <a:r>
              <a:rPr lang="en-US" b="1" dirty="0"/>
              <a:t>cannot be known in itself </a:t>
            </a:r>
            <a:r>
              <a:rPr lang="en-US" b="1" dirty="0" smtClean="0"/>
              <a:t>(i.e. as </a:t>
            </a:r>
            <a:r>
              <a:rPr lang="en-US" b="1" dirty="0"/>
              <a:t>an </a:t>
            </a:r>
            <a:r>
              <a:rPr lang="en-US" b="1" dirty="0" smtClean="0"/>
              <a:t>essence): we can only know some specific aspects of it (among infinite others)</a:t>
            </a:r>
          </a:p>
          <a:p>
            <a:endParaRPr lang="en-US" dirty="0"/>
          </a:p>
          <a:p>
            <a:r>
              <a:rPr lang="en-US" dirty="0" smtClean="0"/>
              <a:t>E.g. historical facts are built selectively on the basis of the historian's values and </a:t>
            </a:r>
            <a:r>
              <a:rPr lang="en-US" dirty="0"/>
              <a:t>interests </a:t>
            </a:r>
            <a:endParaRPr lang="en-US" dirty="0" smtClean="0"/>
          </a:p>
          <a:p>
            <a:endParaRPr lang="en-US" dirty="0"/>
          </a:p>
          <a:p>
            <a:r>
              <a:rPr lang="en-US" dirty="0" smtClean="0"/>
              <a:t>Historians’ </a:t>
            </a:r>
            <a:r>
              <a:rPr lang="en-US" dirty="0"/>
              <a:t>values and interests enable </a:t>
            </a:r>
            <a:r>
              <a:rPr lang="en-US" dirty="0" smtClean="0"/>
              <a:t>him/her </a:t>
            </a:r>
            <a:r>
              <a:rPr lang="en-US" dirty="0"/>
              <a:t>to select an object of study among infinite others (</a:t>
            </a:r>
            <a:r>
              <a:rPr lang="en-US" dirty="0" smtClean="0"/>
              <a:t>we can study the Middle Ages from infinite standpoints: food, politics, love</a:t>
            </a:r>
            <a:r>
              <a:rPr lang="en-US" dirty="0"/>
              <a:t>, </a:t>
            </a:r>
            <a:r>
              <a:rPr lang="en-US" dirty="0" smtClean="0"/>
              <a:t>architecture, art, a specific individual personal life…)</a:t>
            </a:r>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9</a:t>
            </a:fld>
            <a:endParaRPr lang="en-US"/>
          </a:p>
        </p:txBody>
      </p:sp>
    </p:spTree>
    <p:extLst>
      <p:ext uri="{BB962C8B-B14F-4D97-AF65-F5344CB8AC3E}">
        <p14:creationId xmlns:p14="http://schemas.microsoft.com/office/powerpoint/2010/main" val="3227613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8018"/>
          </a:xfrm>
        </p:spPr>
        <p:txBody>
          <a:bodyPr/>
          <a:lstStyle/>
          <a:p>
            <a:endParaRPr lang="en-US" dirty="0"/>
          </a:p>
        </p:txBody>
      </p:sp>
      <p:sp>
        <p:nvSpPr>
          <p:cNvPr id="3" name="Espace réservé du contenu 2"/>
          <p:cNvSpPr>
            <a:spLocks noGrp="1"/>
          </p:cNvSpPr>
          <p:nvPr>
            <p:ph idx="1"/>
          </p:nvPr>
        </p:nvSpPr>
        <p:spPr>
          <a:xfrm>
            <a:off x="457200" y="404664"/>
            <a:ext cx="7620000" cy="5996136"/>
          </a:xfrm>
        </p:spPr>
        <p:txBody>
          <a:bodyPr/>
          <a:lstStyle/>
          <a:p>
            <a:r>
              <a:rPr lang="en-US" b="1" dirty="0" smtClean="0">
                <a:solidFill>
                  <a:srgbClr val="FF0000"/>
                </a:solidFill>
              </a:rPr>
              <a:t>(ii) </a:t>
            </a:r>
            <a:r>
              <a:rPr lang="en-US" b="1" dirty="0" smtClean="0"/>
              <a:t>Any </a:t>
            </a:r>
            <a:r>
              <a:rPr lang="en-US" b="1" dirty="0"/>
              <a:t>viewpoint (any horizon) is always shifting because it is temporally conditioned: it is the product of history and changes over </a:t>
            </a:r>
            <a:r>
              <a:rPr lang="en-US" b="1" dirty="0" smtClean="0"/>
              <a:t>time</a:t>
            </a:r>
          </a:p>
          <a:p>
            <a:endParaRPr lang="en-US" dirty="0"/>
          </a:p>
          <a:p>
            <a:r>
              <a:rPr lang="en-US" dirty="0"/>
              <a:t>This depends on two reasons</a:t>
            </a:r>
            <a:r>
              <a:rPr lang="en-US" dirty="0" smtClean="0"/>
              <a:t>:</a:t>
            </a:r>
          </a:p>
          <a:p>
            <a:endParaRPr lang="en-US" dirty="0"/>
          </a:p>
          <a:p>
            <a:r>
              <a:rPr lang="en-US" dirty="0"/>
              <a:t>(A) </a:t>
            </a:r>
            <a:r>
              <a:rPr lang="en-US" dirty="0" smtClean="0"/>
              <a:t>Knowledge (including science) is based on metaphysical </a:t>
            </a:r>
            <a:r>
              <a:rPr lang="en-US" dirty="0"/>
              <a:t>(non-scientific) shifting a </a:t>
            </a:r>
            <a:r>
              <a:rPr lang="en-US" dirty="0" smtClean="0"/>
              <a:t>priori categories </a:t>
            </a:r>
            <a:r>
              <a:rPr lang="en-US" dirty="0"/>
              <a:t>: like values and interests </a:t>
            </a:r>
            <a:r>
              <a:rPr lang="en-US" dirty="0" smtClean="0"/>
              <a:t>(these a priori </a:t>
            </a:r>
            <a:r>
              <a:rPr lang="en-US" dirty="0"/>
              <a:t>are influenced by the historical and circumstantial </a:t>
            </a:r>
            <a:r>
              <a:rPr lang="en-US" dirty="0" smtClean="0"/>
              <a:t>context: e.g. feminism and history)</a:t>
            </a:r>
          </a:p>
          <a:p>
            <a:endParaRPr lang="en-US" dirty="0"/>
          </a:p>
          <a:p>
            <a:r>
              <a:rPr lang="en-US" dirty="0" smtClean="0"/>
              <a:t>(B) The interpretation of the world also depends on empirical (or scientific) concepts that are </a:t>
            </a:r>
            <a:r>
              <a:rPr lang="en-US" b="1" dirty="0" smtClean="0"/>
              <a:t>fallible</a:t>
            </a:r>
            <a:r>
              <a:rPr lang="en-US" dirty="0" smtClean="0"/>
              <a:t> </a:t>
            </a:r>
            <a:r>
              <a:rPr lang="en-US" b="1" dirty="0" smtClean="0"/>
              <a:t>in Popper’s sense</a:t>
            </a:r>
            <a:endParaRPr lang="en-US" b="1"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10</a:t>
            </a:fld>
            <a:endParaRPr lang="en-US"/>
          </a:p>
        </p:txBody>
      </p:sp>
    </p:spTree>
    <p:extLst>
      <p:ext uri="{BB962C8B-B14F-4D97-AF65-F5344CB8AC3E}">
        <p14:creationId xmlns:p14="http://schemas.microsoft.com/office/powerpoint/2010/main" val="88935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130026"/>
          </a:xfrm>
        </p:spPr>
        <p:txBody>
          <a:bodyPr/>
          <a:lstStyle/>
          <a:p>
            <a:endParaRPr lang="en-US" dirty="0"/>
          </a:p>
        </p:txBody>
      </p:sp>
      <p:sp>
        <p:nvSpPr>
          <p:cNvPr id="3" name="Espace réservé du contenu 2"/>
          <p:cNvSpPr>
            <a:spLocks noGrp="1"/>
          </p:cNvSpPr>
          <p:nvPr>
            <p:ph idx="1"/>
          </p:nvPr>
        </p:nvSpPr>
        <p:spPr>
          <a:xfrm>
            <a:off x="457200" y="476672"/>
            <a:ext cx="7620000" cy="5924128"/>
          </a:xfrm>
        </p:spPr>
        <p:txBody>
          <a:bodyPr>
            <a:normAutofit/>
          </a:bodyPr>
          <a:lstStyle/>
          <a:p>
            <a:r>
              <a:rPr lang="en-US" sz="2800" dirty="0" smtClean="0"/>
              <a:t>Hayek and </a:t>
            </a:r>
            <a:r>
              <a:rPr lang="en-US" sz="2800" dirty="0" err="1" smtClean="0"/>
              <a:t>Gadamer</a:t>
            </a:r>
            <a:r>
              <a:rPr lang="en-US" sz="2800" dirty="0" smtClean="0"/>
              <a:t>: </a:t>
            </a:r>
            <a:r>
              <a:rPr lang="en-US" sz="2800" b="1" dirty="0" smtClean="0"/>
              <a:t>all is interpretation and all interpretations are historical</a:t>
            </a:r>
          </a:p>
          <a:p>
            <a:endParaRPr lang="en-US" sz="2800" dirty="0"/>
          </a:p>
          <a:p>
            <a:r>
              <a:rPr lang="en-US" sz="2800" dirty="0" smtClean="0"/>
              <a:t>This is because our interpretative standpoint is the product of a specific history (both the non empirical a priori categories and the scientific categories are historical)</a:t>
            </a:r>
          </a:p>
          <a:p>
            <a:endParaRPr lang="en-US" sz="2800" dirty="0"/>
          </a:p>
          <a:p>
            <a:r>
              <a:rPr lang="en-US" sz="2800" dirty="0" smtClean="0"/>
              <a:t>History and knowledge are the same </a:t>
            </a:r>
            <a:r>
              <a:rPr lang="en-US" sz="2800" dirty="0"/>
              <a:t>thing in a sense </a:t>
            </a:r>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11</a:t>
            </a:fld>
            <a:endParaRPr lang="en-US"/>
          </a:p>
        </p:txBody>
      </p:sp>
    </p:spTree>
    <p:extLst>
      <p:ext uri="{BB962C8B-B14F-4D97-AF65-F5344CB8AC3E}">
        <p14:creationId xmlns:p14="http://schemas.microsoft.com/office/powerpoint/2010/main" val="181738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457200" y="228919"/>
            <a:ext cx="7620000" cy="45719"/>
          </a:xfrm>
        </p:spPr>
        <p:txBody>
          <a:bodyPr/>
          <a:lstStyle/>
          <a:p>
            <a:endParaRPr lang="en-US" dirty="0"/>
          </a:p>
        </p:txBody>
      </p:sp>
      <p:sp>
        <p:nvSpPr>
          <p:cNvPr id="3" name="Espace réservé du contenu 2"/>
          <p:cNvSpPr>
            <a:spLocks noGrp="1"/>
          </p:cNvSpPr>
          <p:nvPr>
            <p:ph idx="1"/>
          </p:nvPr>
        </p:nvSpPr>
        <p:spPr>
          <a:xfrm>
            <a:off x="457200" y="332656"/>
            <a:ext cx="7620000" cy="6068144"/>
          </a:xfrm>
        </p:spPr>
        <p:txBody>
          <a:bodyPr/>
          <a:lstStyle/>
          <a:p>
            <a:r>
              <a:rPr lang="en-US" dirty="0"/>
              <a:t>According </a:t>
            </a:r>
            <a:r>
              <a:rPr lang="en-US" dirty="0" err="1"/>
              <a:t>Gadamer</a:t>
            </a:r>
            <a:r>
              <a:rPr lang="en-US" dirty="0"/>
              <a:t> and </a:t>
            </a:r>
            <a:r>
              <a:rPr lang="en-US" dirty="0" smtClean="0"/>
              <a:t>Hayek, </a:t>
            </a:r>
            <a:r>
              <a:rPr lang="en-US" dirty="0"/>
              <a:t>the interpretative </a:t>
            </a:r>
            <a:r>
              <a:rPr lang="en-US" dirty="0" smtClean="0"/>
              <a:t>dimension </a:t>
            </a:r>
            <a:r>
              <a:rPr lang="en-US" dirty="0"/>
              <a:t>is first and foremost a feature </a:t>
            </a:r>
            <a:r>
              <a:rPr lang="en-US" dirty="0" smtClean="0"/>
              <a:t>of </a:t>
            </a:r>
            <a:r>
              <a:rPr lang="en-US" b="1" dirty="0">
                <a:solidFill>
                  <a:srgbClr val="FF0000"/>
                </a:solidFill>
              </a:rPr>
              <a:t>perceptive </a:t>
            </a:r>
            <a:r>
              <a:rPr lang="en-US" b="1" dirty="0" smtClean="0">
                <a:solidFill>
                  <a:srgbClr val="FF0000"/>
                </a:solidFill>
              </a:rPr>
              <a:t>knowledge</a:t>
            </a:r>
          </a:p>
          <a:p>
            <a:endParaRPr lang="en-US" dirty="0"/>
          </a:p>
          <a:p>
            <a:r>
              <a:rPr lang="en-US" dirty="0"/>
              <a:t>The interpretative skills </a:t>
            </a:r>
            <a:r>
              <a:rPr lang="en-US" dirty="0" smtClean="0"/>
              <a:t>that build the sensory order are </a:t>
            </a:r>
            <a:r>
              <a:rPr lang="en-US" dirty="0"/>
              <a:t>largely tacit </a:t>
            </a:r>
            <a:r>
              <a:rPr lang="en-US" dirty="0" smtClean="0"/>
              <a:t>(in </a:t>
            </a:r>
            <a:r>
              <a:rPr lang="en-US" dirty="0"/>
              <a:t>the sense that they cannot be fully articulated </a:t>
            </a:r>
            <a:r>
              <a:rPr lang="en-US" dirty="0" smtClean="0"/>
              <a:t>linguistically)</a:t>
            </a:r>
          </a:p>
          <a:p>
            <a:endParaRPr lang="en-US" dirty="0"/>
          </a:p>
          <a:p>
            <a:r>
              <a:rPr lang="en-US" dirty="0" smtClean="0"/>
              <a:t>Perceptive knowledge is historical: e.g. the </a:t>
            </a:r>
            <a:r>
              <a:rPr lang="en-US" dirty="0"/>
              <a:t>way our minds build colors depends on history – on the biological history of our species </a:t>
            </a:r>
            <a:r>
              <a:rPr lang="en-US" dirty="0" smtClean="0"/>
              <a:t>(flies </a:t>
            </a:r>
            <a:r>
              <a:rPr lang="en-US" dirty="0"/>
              <a:t>see colors in a different way than we do</a:t>
            </a:r>
            <a:r>
              <a:rPr lang="en-US" dirty="0" smtClean="0"/>
              <a:t>).</a:t>
            </a:r>
          </a:p>
          <a:p>
            <a:endParaRPr lang="en-US" dirty="0"/>
          </a:p>
          <a:p>
            <a:r>
              <a:rPr lang="en-US" dirty="0" smtClean="0"/>
              <a:t>TSO </a:t>
            </a:r>
            <a:r>
              <a:rPr lang="en-US" dirty="0"/>
              <a:t>is built </a:t>
            </a:r>
            <a:r>
              <a:rPr lang="en-US" dirty="0" smtClean="0"/>
              <a:t>selectively: e.g. </a:t>
            </a:r>
            <a:r>
              <a:rPr lang="en-US" dirty="0"/>
              <a:t>the existence of ultrasound – a sound that dogs, for example, can hear but humans cannot – demonstrates the selectivity and interpretative nature of the phenomenal world</a:t>
            </a:r>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12</a:t>
            </a:fld>
            <a:endParaRPr lang="en-US"/>
          </a:p>
        </p:txBody>
      </p:sp>
    </p:spTree>
    <p:extLst>
      <p:ext uri="{BB962C8B-B14F-4D97-AF65-F5344CB8AC3E}">
        <p14:creationId xmlns:p14="http://schemas.microsoft.com/office/powerpoint/2010/main" val="425980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8018"/>
          </a:xfrm>
        </p:spPr>
        <p:txBody>
          <a:bodyPr/>
          <a:lstStyle/>
          <a:p>
            <a:endParaRPr lang="en-US" dirty="0"/>
          </a:p>
        </p:txBody>
      </p:sp>
      <p:sp>
        <p:nvSpPr>
          <p:cNvPr id="3" name="Espace réservé du contenu 2"/>
          <p:cNvSpPr>
            <a:spLocks noGrp="1"/>
          </p:cNvSpPr>
          <p:nvPr>
            <p:ph idx="1"/>
          </p:nvPr>
        </p:nvSpPr>
        <p:spPr>
          <a:xfrm>
            <a:off x="457200" y="404664"/>
            <a:ext cx="7620000" cy="5996136"/>
          </a:xfrm>
        </p:spPr>
        <p:txBody>
          <a:bodyPr/>
          <a:lstStyle/>
          <a:p>
            <a:r>
              <a:rPr lang="en-US" dirty="0"/>
              <a:t>To interpret the world mind uses both biological and cultural categories </a:t>
            </a:r>
            <a:r>
              <a:rPr lang="en-US" dirty="0" smtClean="0"/>
              <a:t>(which are both historical)</a:t>
            </a:r>
          </a:p>
          <a:p>
            <a:endParaRPr lang="en-US" dirty="0"/>
          </a:p>
          <a:p>
            <a:r>
              <a:rPr lang="en-US" dirty="0" smtClean="0"/>
              <a:t>Hayek: “Every </a:t>
            </a:r>
            <a:r>
              <a:rPr lang="en-US" dirty="0"/>
              <a:t>sensation must … be regarded as an interpretation of an event in the light of the past experience of the individual or the species</a:t>
            </a:r>
            <a:r>
              <a:rPr lang="en-US" dirty="0" smtClean="0"/>
              <a:t>”</a:t>
            </a:r>
          </a:p>
          <a:p>
            <a:endParaRPr lang="en-US" dirty="0"/>
          </a:p>
          <a:p>
            <a:r>
              <a:rPr lang="en-US" dirty="0"/>
              <a:t>Hayek and </a:t>
            </a:r>
            <a:r>
              <a:rPr lang="en-US" dirty="0" err="1"/>
              <a:t>Gadamer</a:t>
            </a:r>
            <a:r>
              <a:rPr lang="en-US" dirty="0"/>
              <a:t> agreed that sensory knowledge is created by the memory; moreover, it affects memory and partly changes it on the basis of a loop-back mechanism. </a:t>
            </a:r>
            <a:endParaRPr lang="en-US" dirty="0" smtClean="0"/>
          </a:p>
          <a:p>
            <a:endParaRPr lang="en-US" dirty="0"/>
          </a:p>
          <a:p>
            <a:r>
              <a:rPr lang="en-US" dirty="0" smtClean="0"/>
              <a:t>Hayek: </a:t>
            </a:r>
            <a:r>
              <a:rPr lang="en-US" dirty="0"/>
              <a:t>t</a:t>
            </a:r>
            <a:r>
              <a:rPr lang="en-US" dirty="0" smtClean="0"/>
              <a:t>he </a:t>
            </a:r>
            <a:r>
              <a:rPr lang="en-US" dirty="0"/>
              <a:t>sensory order “is not a stable, but a variable order”</a:t>
            </a:r>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13</a:t>
            </a:fld>
            <a:endParaRPr lang="en-US"/>
          </a:p>
        </p:txBody>
      </p:sp>
    </p:spTree>
    <p:extLst>
      <p:ext uri="{BB962C8B-B14F-4D97-AF65-F5344CB8AC3E}">
        <p14:creationId xmlns:p14="http://schemas.microsoft.com/office/powerpoint/2010/main" val="413060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solidFill>
                  <a:srgbClr val="FF0000"/>
                </a:solidFill>
              </a:rPr>
              <a:t>Sensory Order and Subjective Theory of Value</a:t>
            </a:r>
            <a:endParaRPr lang="en-US" dirty="0">
              <a:solidFill>
                <a:srgbClr val="FF0000"/>
              </a:solidFill>
            </a:endParaRPr>
          </a:p>
        </p:txBody>
      </p:sp>
      <p:sp>
        <p:nvSpPr>
          <p:cNvPr id="3" name="Espace réservé du contenu 2"/>
          <p:cNvSpPr>
            <a:spLocks noGrp="1"/>
          </p:cNvSpPr>
          <p:nvPr>
            <p:ph idx="1"/>
          </p:nvPr>
        </p:nvSpPr>
        <p:spPr>
          <a:xfrm>
            <a:off x="221673" y="1600200"/>
            <a:ext cx="7855527" cy="5105400"/>
          </a:xfrm>
        </p:spPr>
        <p:txBody>
          <a:bodyPr>
            <a:normAutofit fontScale="92500"/>
          </a:bodyPr>
          <a:lstStyle/>
          <a:p>
            <a:r>
              <a:rPr lang="en-US" dirty="0" smtClean="0"/>
              <a:t>Since </a:t>
            </a:r>
            <a:r>
              <a:rPr lang="en-US" dirty="0"/>
              <a:t>the individual presuppositions of knowledge are </a:t>
            </a:r>
            <a:r>
              <a:rPr lang="en-US" dirty="0" smtClean="0"/>
              <a:t>historical and not </a:t>
            </a:r>
            <a:r>
              <a:rPr lang="en-US" dirty="0"/>
              <a:t>stable </a:t>
            </a:r>
            <a:r>
              <a:rPr lang="en-US" dirty="0" smtClean="0"/>
              <a:t>(our horizon is </a:t>
            </a:r>
            <a:r>
              <a:rPr lang="en-US" dirty="0"/>
              <a:t>continuously shifting), and </a:t>
            </a:r>
            <a:r>
              <a:rPr lang="en-US" dirty="0" smtClean="0"/>
              <a:t>since </a:t>
            </a:r>
            <a:r>
              <a:rPr lang="en-US" dirty="0"/>
              <a:t>different individual histories are not identical, every consciousness is endowed with characteristics that are partly unique</a:t>
            </a:r>
            <a:r>
              <a:rPr lang="en-US" dirty="0" smtClean="0"/>
              <a:t>.</a:t>
            </a:r>
          </a:p>
          <a:p>
            <a:endParaRPr lang="en-US" dirty="0"/>
          </a:p>
          <a:p>
            <a:r>
              <a:rPr lang="en-US" dirty="0" smtClean="0"/>
              <a:t>Hayek: a </a:t>
            </a:r>
            <a:r>
              <a:rPr lang="en-US" dirty="0"/>
              <a:t>complete and specular correspondence of the interpretative sensory presuppositions would be impossible; it “would presuppose not only an identical history of the different individuals but also complete identity of their anatomical structure” </a:t>
            </a:r>
          </a:p>
          <a:p>
            <a:endParaRPr lang="en-US" dirty="0" smtClean="0"/>
          </a:p>
          <a:p>
            <a:r>
              <a:rPr lang="en-US" dirty="0" smtClean="0"/>
              <a:t>Hayek: the </a:t>
            </a:r>
            <a:r>
              <a:rPr lang="en-US" dirty="0"/>
              <a:t>mere fact that, for each individual, mental categories “will be subject to constant changes practically precludes the possibility that at any moment” the sensory orders “of two individuals should be completely identical” </a:t>
            </a:r>
            <a:endParaRPr lang="it-IT" dirty="0"/>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14</a:t>
            </a:fld>
            <a:endParaRPr lang="en-US"/>
          </a:p>
        </p:txBody>
      </p:sp>
    </p:spTree>
    <p:extLst>
      <p:ext uri="{BB962C8B-B14F-4D97-AF65-F5344CB8AC3E}">
        <p14:creationId xmlns:p14="http://schemas.microsoft.com/office/powerpoint/2010/main" val="2788836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8018"/>
          </a:xfrm>
        </p:spPr>
        <p:txBody>
          <a:bodyPr/>
          <a:lstStyle/>
          <a:p>
            <a:endParaRPr lang="en-US" dirty="0"/>
          </a:p>
        </p:txBody>
      </p:sp>
      <p:sp>
        <p:nvSpPr>
          <p:cNvPr id="3" name="Espace réservé du contenu 2"/>
          <p:cNvSpPr>
            <a:spLocks noGrp="1"/>
          </p:cNvSpPr>
          <p:nvPr>
            <p:ph idx="1"/>
          </p:nvPr>
        </p:nvSpPr>
        <p:spPr>
          <a:xfrm>
            <a:off x="457200" y="404664"/>
            <a:ext cx="7620000" cy="5996136"/>
          </a:xfrm>
        </p:spPr>
        <p:txBody>
          <a:bodyPr/>
          <a:lstStyle/>
          <a:p>
            <a:r>
              <a:rPr lang="en-US" dirty="0" err="1" smtClean="0"/>
              <a:t>Cubeddu</a:t>
            </a:r>
            <a:r>
              <a:rPr lang="en-US" dirty="0"/>
              <a:t>:</a:t>
            </a:r>
            <a:r>
              <a:rPr lang="en-US" dirty="0" smtClean="0"/>
              <a:t> </a:t>
            </a:r>
            <a:r>
              <a:rPr lang="en-US" dirty="0"/>
              <a:t>this view matches the assumptions of Austrian </a:t>
            </a:r>
            <a:r>
              <a:rPr lang="en-US" dirty="0" err="1"/>
              <a:t>marginalism</a:t>
            </a:r>
            <a:r>
              <a:rPr lang="en-US" dirty="0"/>
              <a:t>, i.e. the subjectivism of </a:t>
            </a:r>
            <a:r>
              <a:rPr lang="en-US" dirty="0" smtClean="0"/>
              <a:t>values</a:t>
            </a:r>
            <a:endParaRPr lang="en-US" dirty="0"/>
          </a:p>
          <a:p>
            <a:endParaRPr lang="en-US" dirty="0"/>
          </a:p>
          <a:p>
            <a:r>
              <a:rPr lang="en-US" b="1" dirty="0">
                <a:solidFill>
                  <a:srgbClr val="FF0000"/>
                </a:solidFill>
              </a:rPr>
              <a:t>Hayek defended the subjectivism of values from a neurophysiological viewpoint, for two </a:t>
            </a:r>
            <a:r>
              <a:rPr lang="en-US" b="1" dirty="0" smtClean="0">
                <a:solidFill>
                  <a:srgbClr val="FF0000"/>
                </a:solidFill>
              </a:rPr>
              <a:t>reasons</a:t>
            </a:r>
            <a:endParaRPr lang="en-US" b="1" dirty="0">
              <a:solidFill>
                <a:srgbClr val="FF0000"/>
              </a:solidFill>
            </a:endParaRPr>
          </a:p>
          <a:p>
            <a:endParaRPr lang="en-US" dirty="0"/>
          </a:p>
          <a:p>
            <a:r>
              <a:rPr lang="en-US" dirty="0"/>
              <a:t>First, Hayek’s cognitive psychology supported the epistemological presupposition of </a:t>
            </a:r>
            <a:r>
              <a:rPr lang="en-US" dirty="0" err="1"/>
              <a:t>marginalist</a:t>
            </a:r>
            <a:r>
              <a:rPr lang="en-US" dirty="0"/>
              <a:t> economics that value is not an objective feature of things, but a </a:t>
            </a:r>
            <a:r>
              <a:rPr lang="en-US" dirty="0" smtClean="0"/>
              <a:t>mental construct</a:t>
            </a:r>
          </a:p>
          <a:p>
            <a:pPr marL="114300" indent="0">
              <a:buNone/>
            </a:pPr>
            <a:r>
              <a:rPr lang="en-US" dirty="0" smtClean="0"/>
              <a:t> </a:t>
            </a:r>
            <a:endParaRPr lang="en-US" dirty="0"/>
          </a:p>
          <a:p>
            <a:r>
              <a:rPr lang="en-US" dirty="0"/>
              <a:t>Second, it explained its individual variability. It clarified why value-choice is based, as the </a:t>
            </a:r>
            <a:r>
              <a:rPr lang="en-US" dirty="0" err="1"/>
              <a:t>marginalists</a:t>
            </a:r>
            <a:r>
              <a:rPr lang="en-US" dirty="0"/>
              <a:t> maintain, on interpretative presuppositions that change with the individual.</a:t>
            </a:r>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15</a:t>
            </a:fld>
            <a:endParaRPr lang="en-US"/>
          </a:p>
        </p:txBody>
      </p:sp>
    </p:spTree>
    <p:extLst>
      <p:ext uri="{BB962C8B-B14F-4D97-AF65-F5344CB8AC3E}">
        <p14:creationId xmlns:p14="http://schemas.microsoft.com/office/powerpoint/2010/main" val="2830790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a:solidFill>
                  <a:srgbClr val="FF0000"/>
                </a:solidFill>
              </a:rPr>
              <a:t>Sensory </a:t>
            </a:r>
            <a:r>
              <a:rPr lang="en-US" dirty="0" smtClean="0">
                <a:solidFill>
                  <a:srgbClr val="FF0000"/>
                </a:solidFill>
              </a:rPr>
              <a:t>Order </a:t>
            </a:r>
            <a:r>
              <a:rPr lang="en-US" dirty="0">
                <a:solidFill>
                  <a:srgbClr val="FF0000"/>
                </a:solidFill>
              </a:rPr>
              <a:t>and </a:t>
            </a:r>
            <a:r>
              <a:rPr lang="en-US" dirty="0" smtClean="0">
                <a:solidFill>
                  <a:srgbClr val="FF0000"/>
                </a:solidFill>
              </a:rPr>
              <a:t>Distributed Knowledge</a:t>
            </a:r>
            <a:endParaRPr lang="en-US" dirty="0">
              <a:solidFill>
                <a:srgbClr val="FF0000"/>
              </a:solidFill>
            </a:endParaRPr>
          </a:p>
        </p:txBody>
      </p:sp>
      <p:sp>
        <p:nvSpPr>
          <p:cNvPr id="3" name="Espace réservé du contenu 2"/>
          <p:cNvSpPr>
            <a:spLocks noGrp="1"/>
          </p:cNvSpPr>
          <p:nvPr>
            <p:ph idx="1"/>
          </p:nvPr>
        </p:nvSpPr>
        <p:spPr/>
        <p:txBody>
          <a:bodyPr>
            <a:normAutofit lnSpcReduction="10000"/>
          </a:bodyPr>
          <a:lstStyle/>
          <a:p>
            <a:r>
              <a:rPr lang="en-US" dirty="0"/>
              <a:t>Understanding Hayek’s theory of the variability of the sensory horizon clarifies his idea that knowledge is socially </a:t>
            </a:r>
            <a:r>
              <a:rPr lang="en-US" dirty="0" smtClean="0"/>
              <a:t>distributed</a:t>
            </a:r>
          </a:p>
          <a:p>
            <a:endParaRPr lang="en-US" dirty="0"/>
          </a:p>
          <a:p>
            <a:r>
              <a:rPr lang="en-US" dirty="0"/>
              <a:t> Hayek contended that the information linked to “circumstances of the fleeting moment</a:t>
            </a:r>
            <a:r>
              <a:rPr lang="en-US" dirty="0" smtClean="0"/>
              <a:t>” </a:t>
            </a:r>
            <a:r>
              <a:rPr lang="en-US" dirty="0"/>
              <a:t>and known to different individuals cannot be </a:t>
            </a:r>
            <a:r>
              <a:rPr lang="en-US" dirty="0" smtClean="0"/>
              <a:t>centralized</a:t>
            </a:r>
          </a:p>
          <a:p>
            <a:endParaRPr lang="en-US" dirty="0"/>
          </a:p>
          <a:p>
            <a:r>
              <a:rPr lang="en-US" dirty="0"/>
              <a:t>The dispersion of knowledge in society depends not only on the continuous and unpredictable change in the situations in which human action takes place, but also depends on another relevant factor: each temporary circumstance is interpreted by the individual who knows it – it is interpreted in the light of a horizon (i.e. of a standpoint) that is unique and in turn variable. </a:t>
            </a:r>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16</a:t>
            </a:fld>
            <a:endParaRPr lang="en-US"/>
          </a:p>
        </p:txBody>
      </p:sp>
    </p:spTree>
    <p:extLst>
      <p:ext uri="{BB962C8B-B14F-4D97-AF65-F5344CB8AC3E}">
        <p14:creationId xmlns:p14="http://schemas.microsoft.com/office/powerpoint/2010/main" val="2990297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8018"/>
          </a:xfrm>
        </p:spPr>
        <p:txBody>
          <a:bodyPr/>
          <a:lstStyle/>
          <a:p>
            <a:endParaRPr lang="en-US" dirty="0"/>
          </a:p>
        </p:txBody>
      </p:sp>
      <p:sp>
        <p:nvSpPr>
          <p:cNvPr id="3" name="Espace réservé du contenu 2"/>
          <p:cNvSpPr>
            <a:spLocks noGrp="1"/>
          </p:cNvSpPr>
          <p:nvPr>
            <p:ph idx="1"/>
          </p:nvPr>
        </p:nvSpPr>
        <p:spPr>
          <a:xfrm>
            <a:off x="457200" y="332656"/>
            <a:ext cx="7620000" cy="6068144"/>
          </a:xfrm>
        </p:spPr>
        <p:txBody>
          <a:bodyPr>
            <a:normAutofit fontScale="92500" lnSpcReduction="20000"/>
          </a:bodyPr>
          <a:lstStyle/>
          <a:p>
            <a:pPr>
              <a:lnSpc>
                <a:spcPct val="115000"/>
              </a:lnSpc>
              <a:spcAft>
                <a:spcPts val="1000"/>
              </a:spcAft>
            </a:pPr>
            <a:r>
              <a:rPr lang="en-US" sz="2400" dirty="0">
                <a:ea typeface="PMingLiU"/>
                <a:cs typeface="Times New Roman"/>
              </a:rPr>
              <a:t>Consequently, the information that cannot be centralized or catalogued is not relative to a pre-given environment, but is related to a hermeneutical dimension. </a:t>
            </a:r>
            <a:endParaRPr lang="it-IT" sz="1800" dirty="0">
              <a:ea typeface="PMingLiU"/>
              <a:cs typeface="Times New Roman"/>
            </a:endParaRPr>
          </a:p>
          <a:p>
            <a:pPr>
              <a:lnSpc>
                <a:spcPct val="115000"/>
              </a:lnSpc>
              <a:spcAft>
                <a:spcPts val="1000"/>
              </a:spcAft>
            </a:pPr>
            <a:r>
              <a:rPr lang="en-US" sz="2400" dirty="0">
                <a:ea typeface="PMingLiU"/>
                <a:cs typeface="Times New Roman"/>
              </a:rPr>
              <a:t>The social distribution of knowledge depends on two inextricably linked factors:</a:t>
            </a:r>
            <a:endParaRPr lang="it-IT" sz="1800" dirty="0">
              <a:ea typeface="PMingLiU"/>
              <a:cs typeface="Times New Roman"/>
            </a:endParaRPr>
          </a:p>
          <a:p>
            <a:pPr lvl="0" indent="-342900">
              <a:lnSpc>
                <a:spcPct val="115000"/>
              </a:lnSpc>
              <a:buFont typeface="+mj-lt"/>
              <a:buAutoNum type="romanLcParenBoth"/>
            </a:pPr>
            <a:r>
              <a:rPr lang="en-US" sz="2400" dirty="0">
                <a:ea typeface="PMingLiU"/>
                <a:cs typeface="Times New Roman"/>
              </a:rPr>
              <a:t>the existence of circumstantial knowledge tied to the fleeting moment; </a:t>
            </a:r>
            <a:endParaRPr lang="it-IT" sz="1800" dirty="0">
              <a:ea typeface="PMingLiU"/>
              <a:cs typeface="Times New Roman"/>
            </a:endParaRPr>
          </a:p>
          <a:p>
            <a:pPr marL="457200" indent="0">
              <a:lnSpc>
                <a:spcPct val="115000"/>
              </a:lnSpc>
              <a:spcAft>
                <a:spcPts val="0"/>
              </a:spcAft>
              <a:buNone/>
            </a:pPr>
            <a:r>
              <a:rPr lang="en-US" sz="2400" dirty="0">
                <a:ea typeface="PMingLiU"/>
                <a:cs typeface="Times New Roman"/>
              </a:rPr>
              <a:t> </a:t>
            </a:r>
            <a:endParaRPr lang="it-IT" sz="1800" dirty="0">
              <a:ea typeface="PMingLiU"/>
              <a:cs typeface="Times New Roman"/>
            </a:endParaRPr>
          </a:p>
          <a:p>
            <a:pPr lvl="0" indent="-342900">
              <a:lnSpc>
                <a:spcPct val="115000"/>
              </a:lnSpc>
              <a:spcAft>
                <a:spcPts val="1000"/>
              </a:spcAft>
              <a:buFont typeface="+mj-lt"/>
              <a:buAutoNum type="romanLcParenBoth"/>
            </a:pPr>
            <a:r>
              <a:rPr lang="en-US" sz="2400" dirty="0">
                <a:ea typeface="PMingLiU"/>
                <a:cs typeface="Times New Roman"/>
              </a:rPr>
              <a:t>and (ii) the difference and variability of the mental presuppositions on which the interpretation of circumstantial knowledge is </a:t>
            </a:r>
            <a:r>
              <a:rPr lang="en-US" sz="2400" dirty="0" smtClean="0">
                <a:ea typeface="PMingLiU"/>
                <a:cs typeface="Times New Roman"/>
              </a:rPr>
              <a:t>based</a:t>
            </a:r>
            <a:endParaRPr lang="en-US" sz="2400" dirty="0">
              <a:ea typeface="PMingLiU"/>
              <a:cs typeface="Times New Roman"/>
            </a:endParaRPr>
          </a:p>
          <a:p>
            <a:pPr marL="0" lvl="0" indent="0">
              <a:lnSpc>
                <a:spcPct val="115000"/>
              </a:lnSpc>
              <a:spcAft>
                <a:spcPts val="1000"/>
              </a:spcAft>
              <a:buNone/>
            </a:pPr>
            <a:r>
              <a:rPr lang="en-US" sz="1800" dirty="0">
                <a:latin typeface="Agency FB" panose="020B0503020202020204" pitchFamily="34" charset="0"/>
                <a:ea typeface="PMingLiU"/>
                <a:cs typeface="Times New Roman"/>
              </a:rPr>
              <a:t>The distribution of knowledge is created by both the change of local circumstances and the change of the interpretative presuppositions of </a:t>
            </a:r>
            <a:r>
              <a:rPr lang="en-US" sz="1800" dirty="0" smtClean="0">
                <a:latin typeface="Agency FB" panose="020B0503020202020204" pitchFamily="34" charset="0"/>
                <a:ea typeface="PMingLiU"/>
                <a:cs typeface="Times New Roman"/>
              </a:rPr>
              <a:t>knowledge</a:t>
            </a:r>
          </a:p>
          <a:p>
            <a:pPr marL="0" lvl="0" indent="0">
              <a:lnSpc>
                <a:spcPct val="115000"/>
              </a:lnSpc>
              <a:spcAft>
                <a:spcPts val="1000"/>
              </a:spcAft>
              <a:buNone/>
            </a:pPr>
            <a:r>
              <a:rPr lang="en-US" sz="1800" dirty="0" smtClean="0">
                <a:latin typeface="Agency FB" panose="020B0503020202020204" pitchFamily="34" charset="0"/>
                <a:ea typeface="PMingLiU"/>
                <a:cs typeface="Times New Roman"/>
              </a:rPr>
              <a:t>The </a:t>
            </a:r>
            <a:r>
              <a:rPr lang="en-US" sz="1800" dirty="0">
                <a:latin typeface="Agency FB" panose="020B0503020202020204" pitchFamily="34" charset="0"/>
                <a:ea typeface="PMingLiU"/>
                <a:cs typeface="Times New Roman"/>
              </a:rPr>
              <a:t>change in the interpretative presuppositions of knowledge is connected to the continuous and unpredictable change of the circumstances: because of the interaction between memory and experience, the continuous change in the circumstances affects mental categories</a:t>
            </a:r>
            <a:endParaRPr lang="it-IT" sz="1800" dirty="0">
              <a:latin typeface="Agency FB" panose="020B0503020202020204" pitchFamily="34" charset="0"/>
              <a:ea typeface="PMingLiU"/>
              <a:cs typeface="Times New Roman"/>
            </a:endParaRPr>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17</a:t>
            </a:fld>
            <a:endParaRPr lang="en-US"/>
          </a:p>
        </p:txBody>
      </p:sp>
    </p:spTree>
    <p:extLst>
      <p:ext uri="{BB962C8B-B14F-4D97-AF65-F5344CB8AC3E}">
        <p14:creationId xmlns:p14="http://schemas.microsoft.com/office/powerpoint/2010/main" val="3165347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16632"/>
            <a:ext cx="7620000" cy="432048"/>
          </a:xfrm>
        </p:spPr>
        <p:txBody>
          <a:bodyPr/>
          <a:lstStyle/>
          <a:p>
            <a:r>
              <a:rPr lang="en-US" dirty="0" smtClean="0">
                <a:solidFill>
                  <a:srgbClr val="FF0000"/>
                </a:solidFill>
              </a:rPr>
              <a:t>Sensory Order and Autonomy</a:t>
            </a:r>
            <a:endParaRPr lang="en-US" dirty="0">
              <a:solidFill>
                <a:srgbClr val="FF0000"/>
              </a:solidFill>
            </a:endParaRPr>
          </a:p>
        </p:txBody>
      </p:sp>
      <p:sp>
        <p:nvSpPr>
          <p:cNvPr id="3" name="Espace réservé du contenu 2"/>
          <p:cNvSpPr>
            <a:spLocks noGrp="1"/>
          </p:cNvSpPr>
          <p:nvPr>
            <p:ph idx="1"/>
          </p:nvPr>
        </p:nvSpPr>
        <p:spPr>
          <a:xfrm>
            <a:off x="323528" y="764704"/>
            <a:ext cx="7753672" cy="5976664"/>
          </a:xfrm>
        </p:spPr>
        <p:txBody>
          <a:bodyPr/>
          <a:lstStyle/>
          <a:p>
            <a:r>
              <a:rPr lang="en-US" dirty="0" err="1"/>
              <a:t>Gadamer</a:t>
            </a:r>
            <a:r>
              <a:rPr lang="en-US" dirty="0"/>
              <a:t> and Hayek also agreed that, since the human being is an interpreter, he/she is hermeneutically free; that is, autonomous from his or her </a:t>
            </a:r>
            <a:r>
              <a:rPr lang="en-US" dirty="0" smtClean="0"/>
              <a:t>environment</a:t>
            </a:r>
          </a:p>
          <a:p>
            <a:endParaRPr lang="en-US" dirty="0"/>
          </a:p>
          <a:p>
            <a:r>
              <a:rPr lang="en-US" dirty="0"/>
              <a:t>Unlike </a:t>
            </a:r>
            <a:r>
              <a:rPr lang="en-US" dirty="0" err="1"/>
              <a:t>Gadamer</a:t>
            </a:r>
            <a:r>
              <a:rPr lang="en-US" dirty="0"/>
              <a:t>, Hayek did not defend </a:t>
            </a:r>
            <a:r>
              <a:rPr lang="en-US" dirty="0" smtClean="0"/>
              <a:t>AUTONOMY </a:t>
            </a:r>
            <a:r>
              <a:rPr lang="en-US" dirty="0"/>
              <a:t>only from a philosophical standpoint. Rather, he went beyond hermeneutics and did something original: he combined the concept of the individual as a free being because he or she is an interpreter with a theory of mind expressed in terms of a complex self-organizing system </a:t>
            </a:r>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18</a:t>
            </a:fld>
            <a:endParaRPr lang="en-US"/>
          </a:p>
        </p:txBody>
      </p:sp>
    </p:spTree>
    <p:extLst>
      <p:ext uri="{BB962C8B-B14F-4D97-AF65-F5344CB8AC3E}">
        <p14:creationId xmlns:p14="http://schemas.microsoft.com/office/powerpoint/2010/main" val="1887993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8018"/>
          </a:xfrm>
        </p:spPr>
        <p:txBody>
          <a:bodyPr/>
          <a:lstStyle/>
          <a:p>
            <a:endParaRPr lang="en-US" dirty="0"/>
          </a:p>
        </p:txBody>
      </p:sp>
      <p:sp>
        <p:nvSpPr>
          <p:cNvPr id="3" name="Espace réservé du contenu 2"/>
          <p:cNvSpPr>
            <a:spLocks noGrp="1"/>
          </p:cNvSpPr>
          <p:nvPr>
            <p:ph idx="1"/>
          </p:nvPr>
        </p:nvSpPr>
        <p:spPr>
          <a:xfrm>
            <a:off x="179512" y="404664"/>
            <a:ext cx="7897688" cy="6336704"/>
          </a:xfrm>
        </p:spPr>
        <p:txBody>
          <a:bodyPr>
            <a:normAutofit lnSpcReduction="10000"/>
          </a:bodyPr>
          <a:lstStyle/>
          <a:p>
            <a:r>
              <a:rPr lang="en-US" dirty="0"/>
              <a:t>Hayek’s standpoint can be clarified using the words of the advocates of </a:t>
            </a:r>
            <a:r>
              <a:rPr lang="en-US" b="1" dirty="0" err="1">
                <a:solidFill>
                  <a:srgbClr val="FF0000"/>
                </a:solidFill>
              </a:rPr>
              <a:t>enactivism</a:t>
            </a:r>
            <a:r>
              <a:rPr lang="en-US" dirty="0"/>
              <a:t> </a:t>
            </a:r>
            <a:r>
              <a:rPr lang="en-US" dirty="0" smtClean="0"/>
              <a:t> (</a:t>
            </a:r>
            <a:r>
              <a:rPr lang="en-US" dirty="0" err="1" smtClean="0"/>
              <a:t>enactivism</a:t>
            </a:r>
            <a:r>
              <a:rPr lang="en-US" dirty="0" smtClean="0"/>
              <a:t> criticizes the mind-computer analogy and merges connectionism and phenomenology/hermeneutics)</a:t>
            </a:r>
          </a:p>
          <a:p>
            <a:endParaRPr lang="en-US" dirty="0"/>
          </a:p>
          <a:p>
            <a:r>
              <a:rPr lang="en-US" dirty="0" smtClean="0"/>
              <a:t>Varela: since </a:t>
            </a:r>
            <a:r>
              <a:rPr lang="en-US" dirty="0"/>
              <a:t>a logical machine functioning as a computer does adapt itself to “a picture of the relevant surroundings</a:t>
            </a:r>
            <a:r>
              <a:rPr lang="en-US" dirty="0" smtClean="0"/>
              <a:t>”, </a:t>
            </a:r>
            <a:r>
              <a:rPr lang="en-US" dirty="0"/>
              <a:t>the cause of its behavior is outside of it. It works according to a principle that can be called “</a:t>
            </a:r>
            <a:r>
              <a:rPr lang="en-US" dirty="0" err="1"/>
              <a:t>allonomy</a:t>
            </a:r>
            <a:r>
              <a:rPr lang="en-US" dirty="0"/>
              <a:t> or external law</a:t>
            </a:r>
            <a:r>
              <a:rPr lang="en-US" dirty="0" smtClean="0"/>
              <a:t>”.</a:t>
            </a:r>
          </a:p>
          <a:p>
            <a:endParaRPr lang="en-US" dirty="0"/>
          </a:p>
          <a:p>
            <a:r>
              <a:rPr lang="en-US" dirty="0" smtClean="0"/>
              <a:t>Varela: the </a:t>
            </a:r>
            <a:r>
              <a:rPr lang="en-US" dirty="0"/>
              <a:t>mind is, by contrast, an interpretative apparatus; autonomy “means, literally, self-law</a:t>
            </a:r>
            <a:r>
              <a:rPr lang="en-US" dirty="0" smtClean="0"/>
              <a:t>”. </a:t>
            </a:r>
            <a:r>
              <a:rPr lang="en-US" dirty="0"/>
              <a:t>It is the reverse of control, predetermination, mechanical adaptation, programming and instruction. Rather, it connotes “generation, internal regulation, assertion of one’s own identity: definition from inside” </a:t>
            </a:r>
            <a:endParaRPr lang="en-US" dirty="0" smtClean="0"/>
          </a:p>
          <a:p>
            <a:pPr marL="114300" indent="0">
              <a:buNone/>
            </a:pPr>
            <a:endParaRPr lang="en-US" dirty="0" smtClean="0"/>
          </a:p>
          <a:p>
            <a:r>
              <a:rPr lang="en-US" dirty="0" smtClean="0"/>
              <a:t>Varela / </a:t>
            </a:r>
            <a:r>
              <a:rPr lang="en-US" dirty="0" err="1" smtClean="0"/>
              <a:t>Maturana</a:t>
            </a:r>
            <a:r>
              <a:rPr lang="en-US" dirty="0" smtClean="0"/>
              <a:t> / Thompson: Consequently</a:t>
            </a:r>
            <a:r>
              <a:rPr lang="en-US" dirty="0"/>
              <a:t>, the cause of the behavior of a system endowed with autonomy is inside it. It depends on its interpretative skills </a:t>
            </a:r>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19</a:t>
            </a:fld>
            <a:endParaRPr lang="en-US"/>
          </a:p>
        </p:txBody>
      </p:sp>
    </p:spTree>
    <p:extLst>
      <p:ext uri="{BB962C8B-B14F-4D97-AF65-F5344CB8AC3E}">
        <p14:creationId xmlns:p14="http://schemas.microsoft.com/office/powerpoint/2010/main" val="395832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45719"/>
          </a:xfrm>
        </p:spPr>
        <p:txBody>
          <a:bodyPr/>
          <a:lstStyle/>
          <a:p>
            <a:endParaRPr lang="en-US" dirty="0"/>
          </a:p>
        </p:txBody>
      </p:sp>
      <p:sp>
        <p:nvSpPr>
          <p:cNvPr id="3" name="Espace réservé du contenu 2"/>
          <p:cNvSpPr>
            <a:spLocks noGrp="1"/>
          </p:cNvSpPr>
          <p:nvPr>
            <p:ph idx="1"/>
          </p:nvPr>
        </p:nvSpPr>
        <p:spPr>
          <a:xfrm>
            <a:off x="323528" y="404664"/>
            <a:ext cx="7753672" cy="6453336"/>
          </a:xfrm>
        </p:spPr>
        <p:txBody>
          <a:bodyPr>
            <a:normAutofit lnSpcReduction="10000"/>
          </a:bodyPr>
          <a:lstStyle/>
          <a:p>
            <a:r>
              <a:rPr lang="en-US" dirty="0"/>
              <a:t>The Hayekian </a:t>
            </a:r>
            <a:r>
              <a:rPr lang="en-US" dirty="0" smtClean="0"/>
              <a:t>mind does </a:t>
            </a:r>
            <a:r>
              <a:rPr lang="en-US" dirty="0"/>
              <a:t>not work as a compute </a:t>
            </a:r>
            <a:r>
              <a:rPr lang="en-US" dirty="0" smtClean="0"/>
              <a:t>does</a:t>
            </a:r>
          </a:p>
          <a:p>
            <a:pPr marL="114300" indent="0">
              <a:buNone/>
            </a:pPr>
            <a:endParaRPr lang="en-US" dirty="0"/>
          </a:p>
          <a:p>
            <a:r>
              <a:rPr lang="en-US" dirty="0"/>
              <a:t>One of the reasons is that it is not endowed with a central processing unit (CPU) – a unit that directs and controls all mental components according to the explicit rules of a </a:t>
            </a:r>
            <a:r>
              <a:rPr lang="en-US" dirty="0" smtClean="0"/>
              <a:t>program</a:t>
            </a:r>
          </a:p>
          <a:p>
            <a:endParaRPr lang="en-US" dirty="0"/>
          </a:p>
          <a:p>
            <a:r>
              <a:rPr lang="en-US" dirty="0" smtClean="0"/>
              <a:t>According </a:t>
            </a:r>
            <a:r>
              <a:rPr lang="en-US" dirty="0"/>
              <a:t>to Hayek, the mind is made up of billions of components – neurons – whose activity is not pre-programmed but self-determined. The neurons do not follow specific instructions, but work in a sense in an independent manner. They build up the perceptive categorizations by connecting spontaneously to each other. </a:t>
            </a:r>
            <a:endParaRPr lang="en-US" dirty="0" smtClean="0"/>
          </a:p>
          <a:p>
            <a:endParaRPr lang="en-US" dirty="0"/>
          </a:p>
          <a:p>
            <a:r>
              <a:rPr lang="en-US" dirty="0"/>
              <a:t>They create complex chains of impulses that correspond to the different kinds of “patterns” humans are able to recognize. This self-organized cooperation between neurons is made possible because their activity is governed by general and abstract rules. A general cooperation spontaneously emerge</a:t>
            </a:r>
            <a:endParaRPr lang="en-US" dirty="0" smtClean="0"/>
          </a:p>
          <a:p>
            <a:endParaRPr lang="en-US" dirty="0"/>
          </a:p>
          <a:p>
            <a:endParaRPr lang="en-US" dirty="0"/>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20</a:t>
            </a:fld>
            <a:endParaRPr lang="en-US"/>
          </a:p>
        </p:txBody>
      </p:sp>
    </p:spTree>
    <p:extLst>
      <p:ext uri="{BB962C8B-B14F-4D97-AF65-F5344CB8AC3E}">
        <p14:creationId xmlns:p14="http://schemas.microsoft.com/office/powerpoint/2010/main" val="4134917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7871"/>
          </a:xfrm>
        </p:spPr>
        <p:txBody>
          <a:bodyPr/>
          <a:lstStyle/>
          <a:p>
            <a:endParaRPr lang="en-US" dirty="0"/>
          </a:p>
        </p:txBody>
      </p:sp>
      <p:sp>
        <p:nvSpPr>
          <p:cNvPr id="3" name="Espace réservé du contenu 2"/>
          <p:cNvSpPr>
            <a:spLocks noGrp="1"/>
          </p:cNvSpPr>
          <p:nvPr>
            <p:ph idx="1"/>
          </p:nvPr>
        </p:nvSpPr>
        <p:spPr>
          <a:xfrm>
            <a:off x="457200" y="404664"/>
            <a:ext cx="7620000" cy="5996136"/>
          </a:xfrm>
        </p:spPr>
        <p:txBody>
          <a:bodyPr/>
          <a:lstStyle/>
          <a:p>
            <a:r>
              <a:rPr lang="en-US" b="1" dirty="0"/>
              <a:t>Hayek uses the idea that mind is both an interpretative device and a self-organizing complex system to criticize </a:t>
            </a:r>
            <a:r>
              <a:rPr lang="en-US" b="1" dirty="0" err="1" smtClean="0"/>
              <a:t>heterenomy</a:t>
            </a:r>
            <a:endParaRPr lang="en-US" b="1" dirty="0" smtClean="0"/>
          </a:p>
          <a:p>
            <a:endParaRPr lang="en-US" dirty="0"/>
          </a:p>
          <a:p>
            <a:r>
              <a:rPr lang="en-US" dirty="0" smtClean="0"/>
              <a:t>In TSO Hayek criticize behaviorism </a:t>
            </a:r>
          </a:p>
          <a:p>
            <a:endParaRPr lang="en-US" dirty="0"/>
          </a:p>
          <a:p>
            <a:r>
              <a:rPr lang="en-US" dirty="0"/>
              <a:t>The original version of behaviorism assumes that action is explainable on the basis of a </a:t>
            </a:r>
            <a:r>
              <a:rPr lang="en-US" dirty="0" err="1"/>
              <a:t>monocausal</a:t>
            </a:r>
            <a:r>
              <a:rPr lang="en-US" dirty="0"/>
              <a:t> schema: it presupposes a single stimulus, meant as a neutral datum, triggering a specific and forecastable effect. </a:t>
            </a:r>
            <a:endParaRPr lang="en-US" dirty="0" smtClean="0"/>
          </a:p>
          <a:p>
            <a:endParaRPr lang="en-US" dirty="0"/>
          </a:p>
          <a:p>
            <a:r>
              <a:rPr lang="en-US" dirty="0"/>
              <a:t>The idea of the perfect predictability of action is incompatible with the self-organizing </a:t>
            </a:r>
            <a:r>
              <a:rPr lang="en-US" dirty="0" smtClean="0"/>
              <a:t>mind</a:t>
            </a:r>
            <a:endParaRPr lang="en-US" dirty="0"/>
          </a:p>
          <a:p>
            <a:endParaRPr lang="en-US" dirty="0" smtClean="0"/>
          </a:p>
          <a:p>
            <a:r>
              <a:rPr lang="en-US" dirty="0"/>
              <a:t>Hayek criticized this idea for three reasons:</a:t>
            </a:r>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21</a:t>
            </a:fld>
            <a:endParaRPr lang="en-US"/>
          </a:p>
        </p:txBody>
      </p:sp>
    </p:spTree>
    <p:extLst>
      <p:ext uri="{BB962C8B-B14F-4D97-AF65-F5344CB8AC3E}">
        <p14:creationId xmlns:p14="http://schemas.microsoft.com/office/powerpoint/2010/main" val="2782053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130026"/>
          </a:xfrm>
        </p:spPr>
        <p:txBody>
          <a:bodyPr/>
          <a:lstStyle/>
          <a:p>
            <a:endParaRPr lang="en-US" dirty="0"/>
          </a:p>
        </p:txBody>
      </p:sp>
      <p:sp>
        <p:nvSpPr>
          <p:cNvPr id="3" name="Espace réservé du contenu 2"/>
          <p:cNvSpPr>
            <a:spLocks noGrp="1"/>
          </p:cNvSpPr>
          <p:nvPr>
            <p:ph idx="1"/>
          </p:nvPr>
        </p:nvSpPr>
        <p:spPr>
          <a:xfrm>
            <a:off x="457200" y="476672"/>
            <a:ext cx="7620000" cy="5924128"/>
          </a:xfrm>
        </p:spPr>
        <p:txBody>
          <a:bodyPr>
            <a:normAutofit fontScale="92500"/>
          </a:bodyPr>
          <a:lstStyle/>
          <a:p>
            <a:r>
              <a:rPr lang="en-US" b="1" dirty="0" smtClean="0">
                <a:solidFill>
                  <a:srgbClr val="FF0000"/>
                </a:solidFill>
              </a:rPr>
              <a:t>(</a:t>
            </a:r>
            <a:r>
              <a:rPr lang="en-US" b="1" dirty="0" err="1" smtClean="0">
                <a:solidFill>
                  <a:srgbClr val="FF0000"/>
                </a:solidFill>
              </a:rPr>
              <a:t>i</a:t>
            </a:r>
            <a:r>
              <a:rPr lang="en-US" b="1" dirty="0">
                <a:solidFill>
                  <a:srgbClr val="FF0000"/>
                </a:solidFill>
              </a:rPr>
              <a:t>) </a:t>
            </a:r>
            <a:r>
              <a:rPr lang="en-US" dirty="0"/>
              <a:t>The first is that perception never depends on a single stimulus, but is always linked to groups of </a:t>
            </a:r>
            <a:r>
              <a:rPr lang="en-US" dirty="0" smtClean="0"/>
              <a:t>stimuli</a:t>
            </a:r>
          </a:p>
          <a:p>
            <a:endParaRPr lang="en-US" dirty="0"/>
          </a:p>
          <a:p>
            <a:r>
              <a:rPr lang="en-US" b="1" dirty="0">
                <a:solidFill>
                  <a:srgbClr val="FF0000"/>
                </a:solidFill>
              </a:rPr>
              <a:t>(ii) </a:t>
            </a:r>
            <a:r>
              <a:rPr lang="en-US" dirty="0"/>
              <a:t>The second reason is that the use of </a:t>
            </a:r>
            <a:r>
              <a:rPr lang="en-US" dirty="0" err="1"/>
              <a:t>monocausal</a:t>
            </a:r>
            <a:r>
              <a:rPr lang="en-US" dirty="0"/>
              <a:t> schema of explanation is incompatible with the logic of self-organization</a:t>
            </a:r>
            <a:r>
              <a:rPr lang="en-US" dirty="0" smtClean="0"/>
              <a:t>.</a:t>
            </a:r>
          </a:p>
          <a:p>
            <a:endParaRPr lang="en-US" dirty="0"/>
          </a:p>
          <a:p>
            <a:r>
              <a:rPr lang="en-US" dirty="0"/>
              <a:t>Since the activity of every component is self-determined and a global cooperation emerges spontaneously, perception is a function of what the different components of the system do. </a:t>
            </a:r>
            <a:endParaRPr lang="en-US" dirty="0" smtClean="0"/>
          </a:p>
          <a:p>
            <a:endParaRPr lang="en-US" dirty="0"/>
          </a:p>
          <a:p>
            <a:r>
              <a:rPr lang="en-US" dirty="0" smtClean="0"/>
              <a:t>It </a:t>
            </a:r>
            <a:r>
              <a:rPr lang="en-US" dirty="0"/>
              <a:t>is not the product of a single cause, but rather a global, distributed effect. </a:t>
            </a:r>
            <a:endParaRPr lang="en-US" dirty="0" smtClean="0"/>
          </a:p>
          <a:p>
            <a:endParaRPr lang="en-US" dirty="0"/>
          </a:p>
          <a:p>
            <a:pPr marL="114300" indent="0">
              <a:buNone/>
            </a:pPr>
            <a:r>
              <a:rPr lang="en-US" dirty="0">
                <a:latin typeface="Arial Narrow" panose="020B0606020202030204" pitchFamily="34" charset="0"/>
              </a:rPr>
              <a:t>To this it must be added that within the nervous system there is a continual interaction between the local and the global ---by virtue of a circular causality, the whole influences the parts and vice </a:t>
            </a:r>
            <a:r>
              <a:rPr lang="en-US" dirty="0" smtClean="0">
                <a:latin typeface="Arial Narrow" panose="020B0606020202030204" pitchFamily="34" charset="0"/>
              </a:rPr>
              <a:t>versa. Moreover</a:t>
            </a:r>
            <a:r>
              <a:rPr lang="en-US" dirty="0">
                <a:latin typeface="Arial Narrow" panose="020B0606020202030204" pitchFamily="34" charset="0"/>
              </a:rPr>
              <a:t>, the mind is also characterized by an interaction between several sub-systems and the whole</a:t>
            </a:r>
          </a:p>
          <a:p>
            <a:endParaRPr lang="en-US" dirty="0"/>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22</a:t>
            </a:fld>
            <a:endParaRPr lang="en-US"/>
          </a:p>
        </p:txBody>
      </p:sp>
    </p:spTree>
    <p:extLst>
      <p:ext uri="{BB962C8B-B14F-4D97-AF65-F5344CB8AC3E}">
        <p14:creationId xmlns:p14="http://schemas.microsoft.com/office/powerpoint/2010/main" val="853715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130026"/>
          </a:xfrm>
        </p:spPr>
        <p:txBody>
          <a:bodyPr/>
          <a:lstStyle/>
          <a:p>
            <a:endParaRPr lang="en-US" dirty="0"/>
          </a:p>
        </p:txBody>
      </p:sp>
      <p:sp>
        <p:nvSpPr>
          <p:cNvPr id="3" name="Espace réservé du contenu 2"/>
          <p:cNvSpPr>
            <a:spLocks noGrp="1"/>
          </p:cNvSpPr>
          <p:nvPr>
            <p:ph idx="1"/>
          </p:nvPr>
        </p:nvSpPr>
        <p:spPr>
          <a:xfrm>
            <a:off x="457200" y="404664"/>
            <a:ext cx="7620000" cy="5996136"/>
          </a:xfrm>
        </p:spPr>
        <p:txBody>
          <a:bodyPr/>
          <a:lstStyle/>
          <a:p>
            <a:pPr>
              <a:lnSpc>
                <a:spcPct val="115000"/>
              </a:lnSpc>
              <a:spcAft>
                <a:spcPts val="1000"/>
              </a:spcAft>
            </a:pPr>
            <a:r>
              <a:rPr lang="en-US" sz="2400" b="1" dirty="0" smtClean="0">
                <a:solidFill>
                  <a:srgbClr val="FF0000"/>
                </a:solidFill>
                <a:ea typeface="PMingLiU"/>
                <a:cs typeface="Times New Roman"/>
              </a:rPr>
              <a:t>(iii) </a:t>
            </a:r>
            <a:r>
              <a:rPr lang="en-US" sz="2400" dirty="0" smtClean="0">
                <a:ea typeface="PMingLiU"/>
                <a:cs typeface="Times New Roman"/>
              </a:rPr>
              <a:t>The </a:t>
            </a:r>
            <a:r>
              <a:rPr lang="en-US" sz="2400" dirty="0">
                <a:ea typeface="PMingLiU"/>
                <a:cs typeface="Times New Roman"/>
              </a:rPr>
              <a:t>third reason Hayek provided against the deterministic schema posited by behaviorism was that the human mind is a very open system. </a:t>
            </a:r>
            <a:endParaRPr lang="it-IT" sz="1800" dirty="0">
              <a:ea typeface="PMingLiU"/>
              <a:cs typeface="Times New Roman"/>
            </a:endParaRPr>
          </a:p>
          <a:p>
            <a:pPr>
              <a:lnSpc>
                <a:spcPct val="115000"/>
              </a:lnSpc>
              <a:spcAft>
                <a:spcPts val="1000"/>
              </a:spcAft>
            </a:pPr>
            <a:r>
              <a:rPr lang="en-US" sz="2400" dirty="0" smtClean="0">
                <a:ea typeface="PMingLiU"/>
                <a:cs typeface="Times New Roman"/>
              </a:rPr>
              <a:t>Action </a:t>
            </a:r>
            <a:r>
              <a:rPr lang="en-US" sz="2400" dirty="0">
                <a:ea typeface="PMingLiU"/>
                <a:cs typeface="Times New Roman"/>
              </a:rPr>
              <a:t>depends on interpretation, and interpretation is temporally conditioned. </a:t>
            </a:r>
            <a:endParaRPr lang="it-IT" sz="1800" dirty="0">
              <a:ea typeface="PMingLiU"/>
              <a:cs typeface="Times New Roman"/>
            </a:endParaRPr>
          </a:p>
          <a:p>
            <a:pPr>
              <a:lnSpc>
                <a:spcPct val="115000"/>
              </a:lnSpc>
              <a:spcAft>
                <a:spcPts val="1000"/>
              </a:spcAft>
            </a:pPr>
            <a:r>
              <a:rPr lang="en-US" sz="2400" dirty="0">
                <a:ea typeface="PMingLiU"/>
                <a:cs typeface="Times New Roman"/>
              </a:rPr>
              <a:t>The way in which humans interpret the world is not based on static presuppositions, but on dynamic </a:t>
            </a:r>
            <a:r>
              <a:rPr lang="en-US" sz="2400" dirty="0" smtClean="0">
                <a:ea typeface="PMingLiU"/>
                <a:cs typeface="Times New Roman"/>
              </a:rPr>
              <a:t>ones</a:t>
            </a:r>
          </a:p>
          <a:p>
            <a:pPr>
              <a:lnSpc>
                <a:spcPct val="115000"/>
              </a:lnSpc>
              <a:spcAft>
                <a:spcPts val="1000"/>
              </a:spcAft>
            </a:pPr>
            <a:r>
              <a:rPr lang="en-US" sz="2400" dirty="0" smtClean="0">
                <a:ea typeface="PMingLiU"/>
                <a:cs typeface="Times New Roman"/>
              </a:rPr>
              <a:t>The </a:t>
            </a:r>
            <a:r>
              <a:rPr lang="en-US" sz="2400" dirty="0">
                <a:ea typeface="PMingLiU"/>
                <a:cs typeface="Times New Roman"/>
              </a:rPr>
              <a:t>mind is an open system precisely because its interpretative categories are constantly influenced and modified by “perturbations” coming from outside. This makes prediction problematic.</a:t>
            </a:r>
            <a:endParaRPr lang="it-IT" sz="1800" dirty="0">
              <a:ea typeface="PMingLiU"/>
              <a:cs typeface="Times New Roman"/>
            </a:endParaRPr>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23</a:t>
            </a:fld>
            <a:endParaRPr lang="en-US"/>
          </a:p>
        </p:txBody>
      </p:sp>
    </p:spTree>
    <p:extLst>
      <p:ext uri="{BB962C8B-B14F-4D97-AF65-F5344CB8AC3E}">
        <p14:creationId xmlns:p14="http://schemas.microsoft.com/office/powerpoint/2010/main" val="2766849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8018"/>
          </a:xfrm>
        </p:spPr>
        <p:txBody>
          <a:bodyPr/>
          <a:lstStyle/>
          <a:p>
            <a:endParaRPr lang="en-US" dirty="0"/>
          </a:p>
        </p:txBody>
      </p:sp>
      <p:sp>
        <p:nvSpPr>
          <p:cNvPr id="3" name="Espace réservé du contenu 2"/>
          <p:cNvSpPr>
            <a:spLocks noGrp="1"/>
          </p:cNvSpPr>
          <p:nvPr>
            <p:ph idx="1"/>
          </p:nvPr>
        </p:nvSpPr>
        <p:spPr>
          <a:xfrm>
            <a:off x="179512" y="401782"/>
            <a:ext cx="7908032" cy="6339586"/>
          </a:xfrm>
        </p:spPr>
        <p:txBody>
          <a:bodyPr/>
          <a:lstStyle/>
          <a:p>
            <a:pPr>
              <a:lnSpc>
                <a:spcPct val="115000"/>
              </a:lnSpc>
              <a:spcAft>
                <a:spcPts val="1000"/>
              </a:spcAft>
            </a:pPr>
            <a:r>
              <a:rPr lang="en-US" sz="2400" dirty="0">
                <a:ea typeface="PMingLiU"/>
                <a:cs typeface="Times New Roman"/>
              </a:rPr>
              <a:t>Perfect and detailed scientific previsions are impossible for very open systems such as human mind. They </a:t>
            </a:r>
            <a:r>
              <a:rPr lang="en-US" sz="2400" dirty="0" smtClean="0">
                <a:ea typeface="PMingLiU"/>
                <a:cs typeface="Times New Roman"/>
              </a:rPr>
              <a:t>are possible for </a:t>
            </a:r>
            <a:r>
              <a:rPr lang="en-US" sz="2400" dirty="0">
                <a:ea typeface="PMingLiU"/>
                <a:cs typeface="Times New Roman"/>
              </a:rPr>
              <a:t>closed systems because they require a strict application of the ceteris paribus clause ("all or other things being equal or held constant</a:t>
            </a:r>
            <a:r>
              <a:rPr lang="en-US" sz="2400" dirty="0" smtClean="0">
                <a:ea typeface="PMingLiU"/>
                <a:cs typeface="Times New Roman"/>
              </a:rPr>
              <a:t>")</a:t>
            </a:r>
          </a:p>
          <a:p>
            <a:pPr>
              <a:lnSpc>
                <a:spcPct val="115000"/>
              </a:lnSpc>
              <a:spcAft>
                <a:spcPts val="1000"/>
              </a:spcAft>
            </a:pPr>
            <a:endParaRPr lang="it-IT" sz="1800" dirty="0">
              <a:ea typeface="PMingLiU"/>
              <a:cs typeface="Times New Roman"/>
            </a:endParaRPr>
          </a:p>
          <a:p>
            <a:pPr>
              <a:lnSpc>
                <a:spcPct val="115000"/>
              </a:lnSpc>
              <a:spcAft>
                <a:spcPts val="1000"/>
              </a:spcAft>
            </a:pPr>
            <a:r>
              <a:rPr lang="en-US" sz="2400" dirty="0">
                <a:ea typeface="PMingLiU"/>
                <a:cs typeface="Times New Roman"/>
              </a:rPr>
              <a:t>Perfect predictions are based on the assumption that all </a:t>
            </a:r>
            <a:r>
              <a:rPr lang="en-US" sz="2400" dirty="0" smtClean="0">
                <a:ea typeface="PMingLiU"/>
                <a:cs typeface="Times New Roman"/>
              </a:rPr>
              <a:t>the </a:t>
            </a:r>
            <a:r>
              <a:rPr lang="en-US" sz="2400" dirty="0">
                <a:ea typeface="PMingLiU"/>
                <a:cs typeface="Times New Roman"/>
              </a:rPr>
              <a:t>border </a:t>
            </a:r>
            <a:r>
              <a:rPr lang="en-US" sz="2400" dirty="0" smtClean="0">
                <a:ea typeface="PMingLiU"/>
                <a:cs typeface="Times New Roman"/>
              </a:rPr>
              <a:t>conditions </a:t>
            </a:r>
            <a:r>
              <a:rPr lang="en-US" sz="2400" dirty="0">
                <a:ea typeface="PMingLiU"/>
                <a:cs typeface="Times New Roman"/>
              </a:rPr>
              <a:t>are </a:t>
            </a:r>
            <a:r>
              <a:rPr lang="en-US" sz="2400" dirty="0" smtClean="0">
                <a:ea typeface="PMingLiU"/>
                <a:cs typeface="Times New Roman"/>
              </a:rPr>
              <a:t>stable</a:t>
            </a:r>
          </a:p>
          <a:p>
            <a:pPr>
              <a:lnSpc>
                <a:spcPct val="115000"/>
              </a:lnSpc>
              <a:spcAft>
                <a:spcPts val="1000"/>
              </a:spcAft>
            </a:pPr>
            <a:endParaRPr lang="it-IT" sz="1800" dirty="0">
              <a:ea typeface="PMingLiU"/>
              <a:cs typeface="Times New Roman"/>
            </a:endParaRPr>
          </a:p>
          <a:p>
            <a:pPr>
              <a:lnSpc>
                <a:spcPct val="115000"/>
              </a:lnSpc>
              <a:spcAft>
                <a:spcPts val="1000"/>
              </a:spcAft>
            </a:pPr>
            <a:r>
              <a:rPr lang="en-US" sz="2400" dirty="0">
                <a:ea typeface="PMingLiU"/>
                <a:cs typeface="Times New Roman"/>
              </a:rPr>
              <a:t>Any prediction is based on the application of </a:t>
            </a:r>
            <a:r>
              <a:rPr lang="en-US" sz="2400" dirty="0" smtClean="0">
                <a:ea typeface="PMingLiU"/>
                <a:cs typeface="Times New Roman"/>
              </a:rPr>
              <a:t>the ceteris paribus clause</a:t>
            </a:r>
          </a:p>
          <a:p>
            <a:pPr>
              <a:lnSpc>
                <a:spcPct val="115000"/>
              </a:lnSpc>
              <a:spcAft>
                <a:spcPts val="1000"/>
              </a:spcAft>
            </a:pPr>
            <a:endParaRPr lang="en-US" sz="2400" dirty="0">
              <a:ea typeface="PMingLiU"/>
              <a:cs typeface="Times New Roman"/>
            </a:endParaRPr>
          </a:p>
          <a:p>
            <a:pPr>
              <a:lnSpc>
                <a:spcPct val="115000"/>
              </a:lnSpc>
              <a:spcAft>
                <a:spcPts val="1000"/>
              </a:spcAft>
            </a:pPr>
            <a:endParaRPr lang="it-IT" sz="1800" dirty="0">
              <a:ea typeface="PMingLiU"/>
              <a:cs typeface="Times New Roman"/>
            </a:endParaRPr>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24</a:t>
            </a:fld>
            <a:endParaRPr lang="en-US"/>
          </a:p>
        </p:txBody>
      </p:sp>
    </p:spTree>
    <p:extLst>
      <p:ext uri="{BB962C8B-B14F-4D97-AF65-F5344CB8AC3E}">
        <p14:creationId xmlns:p14="http://schemas.microsoft.com/office/powerpoint/2010/main" val="19925931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8018"/>
          </a:xfrm>
        </p:spPr>
        <p:txBody>
          <a:bodyPr/>
          <a:lstStyle/>
          <a:p>
            <a:endParaRPr lang="en-US" dirty="0"/>
          </a:p>
        </p:txBody>
      </p:sp>
      <p:sp>
        <p:nvSpPr>
          <p:cNvPr id="3" name="Espace réservé du contenu 2"/>
          <p:cNvSpPr>
            <a:spLocks noGrp="1"/>
          </p:cNvSpPr>
          <p:nvPr>
            <p:ph idx="1"/>
          </p:nvPr>
        </p:nvSpPr>
        <p:spPr>
          <a:xfrm>
            <a:off x="395536" y="404664"/>
            <a:ext cx="7681664" cy="6264696"/>
          </a:xfrm>
        </p:spPr>
        <p:txBody>
          <a:bodyPr>
            <a:normAutofit fontScale="85000" lnSpcReduction="20000"/>
          </a:bodyPr>
          <a:lstStyle/>
          <a:p>
            <a:r>
              <a:rPr lang="en-US" dirty="0"/>
              <a:t>Consider an </a:t>
            </a:r>
            <a:r>
              <a:rPr lang="en-US" dirty="0" smtClean="0"/>
              <a:t>explanation / prediction </a:t>
            </a:r>
            <a:r>
              <a:rPr lang="en-US" dirty="0"/>
              <a:t>based on the law the passage from autarkic production to the division of labor is accompanied by a growth in </a:t>
            </a:r>
            <a:r>
              <a:rPr lang="en-US" dirty="0" smtClean="0"/>
              <a:t>productivity. This </a:t>
            </a:r>
            <a:r>
              <a:rPr lang="en-US" dirty="0"/>
              <a:t>law </a:t>
            </a:r>
            <a:r>
              <a:rPr lang="en-US" dirty="0" smtClean="0"/>
              <a:t>is valid ceteris paribus.</a:t>
            </a:r>
          </a:p>
          <a:p>
            <a:endParaRPr lang="en-US" dirty="0"/>
          </a:p>
          <a:p>
            <a:r>
              <a:rPr lang="en-US" dirty="0" smtClean="0"/>
              <a:t>When we apply this law  we assume that the system is a closed system (boarder conditions are assumed to be stable)</a:t>
            </a:r>
          </a:p>
          <a:p>
            <a:endParaRPr lang="en-US" dirty="0"/>
          </a:p>
          <a:p>
            <a:r>
              <a:rPr lang="en-US" dirty="0" smtClean="0"/>
              <a:t>The low </a:t>
            </a:r>
            <a:r>
              <a:rPr lang="en-US" dirty="0"/>
              <a:t>is not valid in the sense that the growth of productivity will be entailed unconditionally by the introduction of the division of labor. </a:t>
            </a:r>
            <a:endParaRPr lang="en-US" dirty="0" smtClean="0"/>
          </a:p>
          <a:p>
            <a:endParaRPr lang="en-US" dirty="0"/>
          </a:p>
          <a:p>
            <a:r>
              <a:rPr lang="en-US" dirty="0"/>
              <a:t>Imagine, for example, that the inhabitants of a remote part of the earth who live in an autarkical way learn that the division of labor increases physical production. </a:t>
            </a:r>
            <a:r>
              <a:rPr lang="en-US" dirty="0" smtClean="0"/>
              <a:t>Imagine </a:t>
            </a:r>
            <a:r>
              <a:rPr lang="en-US" dirty="0"/>
              <a:t>also that it is decided to introduce a system of the division of labor and together they create a set of rules and institutions, to fulfill this aim</a:t>
            </a:r>
            <a:r>
              <a:rPr lang="en-US" dirty="0" smtClean="0"/>
              <a:t>.</a:t>
            </a:r>
          </a:p>
          <a:p>
            <a:r>
              <a:rPr lang="en-US" dirty="0" smtClean="0"/>
              <a:t> </a:t>
            </a:r>
            <a:endParaRPr lang="en-US" dirty="0"/>
          </a:p>
          <a:p>
            <a:r>
              <a:rPr lang="en-US" dirty="0"/>
              <a:t>This does not mean that 30 or 40 years later their society will necessarily be – in the sense of unconditionally – richer than before. </a:t>
            </a:r>
            <a:r>
              <a:rPr lang="en-US" dirty="0" smtClean="0"/>
              <a:t> We </a:t>
            </a:r>
            <a:r>
              <a:rPr lang="en-US" dirty="0"/>
              <a:t>can imagine many variations of the border conditions which could impede </a:t>
            </a:r>
            <a:r>
              <a:rPr lang="en-US" dirty="0" smtClean="0"/>
              <a:t>that. We </a:t>
            </a:r>
            <a:r>
              <a:rPr lang="en-US" dirty="0"/>
              <a:t>can imagine, for example, that a war reduces the productivity of the society significantly. We can even imagine that a virus or a meteorite wipes them off the face of the earth.</a:t>
            </a:r>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25</a:t>
            </a:fld>
            <a:endParaRPr lang="en-US"/>
          </a:p>
        </p:txBody>
      </p:sp>
    </p:spTree>
    <p:extLst>
      <p:ext uri="{BB962C8B-B14F-4D97-AF65-F5344CB8AC3E}">
        <p14:creationId xmlns:p14="http://schemas.microsoft.com/office/powerpoint/2010/main" val="2050810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130026"/>
          </a:xfrm>
        </p:spPr>
        <p:txBody>
          <a:bodyPr/>
          <a:lstStyle/>
          <a:p>
            <a:endParaRPr lang="en-US" dirty="0"/>
          </a:p>
        </p:txBody>
      </p:sp>
      <p:sp>
        <p:nvSpPr>
          <p:cNvPr id="3" name="Espace réservé du contenu 2"/>
          <p:cNvSpPr>
            <a:spLocks noGrp="1"/>
          </p:cNvSpPr>
          <p:nvPr>
            <p:ph idx="1"/>
          </p:nvPr>
        </p:nvSpPr>
        <p:spPr>
          <a:xfrm>
            <a:off x="251520" y="476672"/>
            <a:ext cx="7825680" cy="6264696"/>
          </a:xfrm>
        </p:spPr>
        <p:txBody>
          <a:bodyPr>
            <a:normAutofit fontScale="92500"/>
          </a:bodyPr>
          <a:lstStyle/>
          <a:p>
            <a:r>
              <a:rPr lang="en-US" dirty="0"/>
              <a:t>In the case of the mind, it is impossible to assume the system as closed because there is a continuous and unpredictable change in the initial conditions of the </a:t>
            </a:r>
            <a:r>
              <a:rPr lang="en-US" dirty="0" smtClean="0"/>
              <a:t>explanation</a:t>
            </a:r>
          </a:p>
          <a:p>
            <a:endParaRPr lang="en-US" dirty="0"/>
          </a:p>
          <a:p>
            <a:r>
              <a:rPr lang="en-US" dirty="0"/>
              <a:t>The openness </a:t>
            </a:r>
            <a:r>
              <a:rPr lang="en-US" dirty="0" smtClean="0"/>
              <a:t>of the system depends </a:t>
            </a:r>
            <a:r>
              <a:rPr lang="en-US" dirty="0"/>
              <a:t>both on the influences deriving from the outside, which affect the mental categories, and on the operative independence of the neurons, which modify their state autonomously and </a:t>
            </a:r>
            <a:r>
              <a:rPr lang="en-US" dirty="0" smtClean="0"/>
              <a:t>constantly</a:t>
            </a:r>
          </a:p>
          <a:p>
            <a:endParaRPr lang="en-US" dirty="0"/>
          </a:p>
          <a:p>
            <a:r>
              <a:rPr lang="en-US" dirty="0"/>
              <a:t>Mind behavior is </a:t>
            </a:r>
            <a:r>
              <a:rPr lang="en-US" dirty="0" err="1"/>
              <a:t>indeterministic</a:t>
            </a:r>
            <a:r>
              <a:rPr lang="en-US" dirty="0"/>
              <a:t> – in the sense of being unpredictable in detail (we can only predict some very general patterns) </a:t>
            </a:r>
            <a:endParaRPr lang="en-US" dirty="0" smtClean="0"/>
          </a:p>
          <a:p>
            <a:endParaRPr lang="en-US" dirty="0"/>
          </a:p>
          <a:p>
            <a:r>
              <a:rPr lang="en-US" dirty="0"/>
              <a:t>The system is affected by the continuous and unpredictable change in the initial conditions of the explanation </a:t>
            </a:r>
            <a:r>
              <a:rPr lang="en-US" dirty="0" smtClean="0"/>
              <a:t>– </a:t>
            </a:r>
            <a:r>
              <a:rPr lang="en-US" dirty="0"/>
              <a:t>a change that makes a strict application of the ceteris paribus clause </a:t>
            </a:r>
            <a:r>
              <a:rPr lang="en-US" dirty="0" smtClean="0"/>
              <a:t>impossible</a:t>
            </a:r>
          </a:p>
          <a:p>
            <a:endParaRPr lang="en-US" dirty="0"/>
          </a:p>
          <a:p>
            <a:r>
              <a:rPr lang="en-US" dirty="0"/>
              <a:t>There </a:t>
            </a:r>
            <a:r>
              <a:rPr lang="en-US" dirty="0" smtClean="0"/>
              <a:t>are similarities between Hayek’s </a:t>
            </a:r>
            <a:r>
              <a:rPr lang="en-US" dirty="0"/>
              <a:t>explanation </a:t>
            </a:r>
            <a:r>
              <a:rPr lang="en-US" dirty="0" smtClean="0"/>
              <a:t>of </a:t>
            </a:r>
            <a:r>
              <a:rPr lang="en-US" dirty="0"/>
              <a:t>market </a:t>
            </a:r>
            <a:r>
              <a:rPr lang="en-US" dirty="0" smtClean="0"/>
              <a:t>in terms of spontaneous order and his explanation of mind</a:t>
            </a:r>
            <a:endParaRPr lang="en-US" dirty="0"/>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26</a:t>
            </a:fld>
            <a:endParaRPr lang="en-US"/>
          </a:p>
        </p:txBody>
      </p:sp>
    </p:spTree>
    <p:extLst>
      <p:ext uri="{BB962C8B-B14F-4D97-AF65-F5344CB8AC3E}">
        <p14:creationId xmlns:p14="http://schemas.microsoft.com/office/powerpoint/2010/main" val="3224565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8018"/>
          </a:xfrm>
        </p:spPr>
        <p:txBody>
          <a:bodyPr/>
          <a:lstStyle/>
          <a:p>
            <a:endParaRPr lang="en-US" dirty="0"/>
          </a:p>
        </p:txBody>
      </p:sp>
      <p:sp>
        <p:nvSpPr>
          <p:cNvPr id="3" name="Espace réservé du contenu 2"/>
          <p:cNvSpPr>
            <a:spLocks noGrp="1"/>
          </p:cNvSpPr>
          <p:nvPr>
            <p:ph idx="1"/>
          </p:nvPr>
        </p:nvSpPr>
        <p:spPr>
          <a:xfrm>
            <a:off x="395536" y="404664"/>
            <a:ext cx="7681664" cy="6264696"/>
          </a:xfrm>
        </p:spPr>
        <p:txBody>
          <a:bodyPr/>
          <a:lstStyle/>
          <a:p>
            <a:r>
              <a:rPr lang="en-US" dirty="0" smtClean="0"/>
              <a:t>An </a:t>
            </a:r>
            <a:r>
              <a:rPr lang="en-US" dirty="0"/>
              <a:t>explanation Hayek did proffer argued that complexity depends on a high number of variables that determine the behavior of certain systems (see Hayek 1967). </a:t>
            </a:r>
            <a:endParaRPr lang="en-US" dirty="0" smtClean="0"/>
          </a:p>
          <a:p>
            <a:endParaRPr lang="it-IT" dirty="0"/>
          </a:p>
          <a:p>
            <a:r>
              <a:rPr lang="en-US" dirty="0"/>
              <a:t>This definition neglects to take into account a crucial point stressed by Hayek himself to criticize both behaviorism and the planned </a:t>
            </a:r>
            <a:r>
              <a:rPr lang="en-US" dirty="0" smtClean="0"/>
              <a:t>economy</a:t>
            </a:r>
          </a:p>
          <a:p>
            <a:r>
              <a:rPr lang="en-US" dirty="0" smtClean="0"/>
              <a:t> </a:t>
            </a:r>
            <a:endParaRPr lang="it-IT" dirty="0"/>
          </a:p>
          <a:p>
            <a:r>
              <a:rPr lang="en-US" dirty="0"/>
              <a:t>T</a:t>
            </a:r>
            <a:r>
              <a:rPr lang="en-US" dirty="0" smtClean="0"/>
              <a:t>he </a:t>
            </a:r>
            <a:r>
              <a:rPr lang="en-US" dirty="0"/>
              <a:t>problem of the constant and unpredictable change of the initial conditions of the explanation that lies at the core of the theory of complex systems, i.e. the problem of the extreme openness of these </a:t>
            </a:r>
            <a:r>
              <a:rPr lang="en-US" dirty="0" smtClean="0"/>
              <a:t>systems</a:t>
            </a:r>
          </a:p>
          <a:p>
            <a:endParaRPr lang="it-IT" dirty="0"/>
          </a:p>
          <a:p>
            <a:r>
              <a:rPr lang="en-US" dirty="0"/>
              <a:t>The point is that even systems made up of a large number of variables can be perfectly predictable.</a:t>
            </a:r>
            <a:endParaRPr lang="it-IT" dirty="0"/>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27</a:t>
            </a:fld>
            <a:endParaRPr lang="en-US"/>
          </a:p>
        </p:txBody>
      </p:sp>
    </p:spTree>
    <p:extLst>
      <p:ext uri="{BB962C8B-B14F-4D97-AF65-F5344CB8AC3E}">
        <p14:creationId xmlns:p14="http://schemas.microsoft.com/office/powerpoint/2010/main" val="4790694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8018"/>
          </a:xfrm>
        </p:spPr>
        <p:txBody>
          <a:bodyPr/>
          <a:lstStyle/>
          <a:p>
            <a:endParaRPr lang="en-US"/>
          </a:p>
        </p:txBody>
      </p:sp>
      <p:sp>
        <p:nvSpPr>
          <p:cNvPr id="3" name="Espace réservé du contenu 2"/>
          <p:cNvSpPr>
            <a:spLocks noGrp="1"/>
          </p:cNvSpPr>
          <p:nvPr>
            <p:ph idx="1"/>
          </p:nvPr>
        </p:nvSpPr>
        <p:spPr>
          <a:xfrm>
            <a:off x="323528" y="404664"/>
            <a:ext cx="7753672" cy="6336704"/>
          </a:xfrm>
        </p:spPr>
        <p:txBody>
          <a:bodyPr/>
          <a:lstStyle/>
          <a:p>
            <a:r>
              <a:rPr lang="en-US" dirty="0" smtClean="0"/>
              <a:t>Similar </a:t>
            </a:r>
            <a:r>
              <a:rPr lang="en-US" dirty="0"/>
              <a:t>arguments concerning the interpretative nature of cognition and the complexity of mind, which Hayek developed against materialistic psychologies, can also be used to undermine the socio-cultural determinism of </a:t>
            </a:r>
            <a:r>
              <a:rPr lang="en-US" dirty="0" smtClean="0"/>
              <a:t>sociological holism</a:t>
            </a:r>
            <a:endParaRPr lang="en-US" dirty="0"/>
          </a:p>
          <a:p>
            <a:endParaRPr lang="en-US" dirty="0"/>
          </a:p>
          <a:p>
            <a:r>
              <a:rPr lang="en-US" dirty="0"/>
              <a:t>S</a:t>
            </a:r>
            <a:r>
              <a:rPr lang="en-US" dirty="0" smtClean="0"/>
              <a:t>ocio-cultural </a:t>
            </a:r>
            <a:r>
              <a:rPr lang="en-US" dirty="0"/>
              <a:t>determinism can be criticized by using the idea that the mind is a self-organizing system </a:t>
            </a:r>
            <a:endParaRPr lang="en-US" dirty="0" smtClean="0"/>
          </a:p>
          <a:p>
            <a:endParaRPr lang="en-US" dirty="0"/>
          </a:p>
          <a:p>
            <a:r>
              <a:rPr lang="en-US" dirty="0" smtClean="0"/>
              <a:t>Hayek and </a:t>
            </a:r>
            <a:r>
              <a:rPr lang="en-US" dirty="0" err="1" smtClean="0"/>
              <a:t>Merleau-Ponty</a:t>
            </a:r>
            <a:r>
              <a:rPr lang="en-US" dirty="0" smtClean="0"/>
              <a:t> agreed about this point</a:t>
            </a:r>
          </a:p>
          <a:p>
            <a:endParaRPr lang="en-US" dirty="0"/>
          </a:p>
          <a:p>
            <a:r>
              <a:rPr lang="en-US" i="1" dirty="0"/>
              <a:t>The Sensory </a:t>
            </a:r>
            <a:r>
              <a:rPr lang="en-US" i="1" dirty="0" smtClean="0"/>
              <a:t>Order </a:t>
            </a:r>
            <a:r>
              <a:rPr lang="en-US" dirty="0" smtClean="0"/>
              <a:t>(1952/20s) = </a:t>
            </a:r>
            <a:r>
              <a:rPr lang="en-US" i="1" dirty="0" smtClean="0"/>
              <a:t>The </a:t>
            </a:r>
            <a:r>
              <a:rPr lang="en-US" i="1" dirty="0"/>
              <a:t>Structure of </a:t>
            </a:r>
            <a:r>
              <a:rPr lang="en-US" i="1" dirty="0" err="1"/>
              <a:t>Behaviour</a:t>
            </a:r>
            <a:r>
              <a:rPr lang="en-US" i="1" dirty="0"/>
              <a:t> </a:t>
            </a:r>
            <a:r>
              <a:rPr lang="en-US" dirty="0"/>
              <a:t>(1942</a:t>
            </a:r>
            <a:r>
              <a:rPr lang="en-US" dirty="0" smtClean="0"/>
              <a:t>)</a:t>
            </a:r>
            <a:endParaRPr lang="en-US" dirty="0"/>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28</a:t>
            </a:fld>
            <a:endParaRPr lang="en-US"/>
          </a:p>
        </p:txBody>
      </p:sp>
    </p:spTree>
    <p:extLst>
      <p:ext uri="{BB962C8B-B14F-4D97-AF65-F5344CB8AC3E}">
        <p14:creationId xmlns:p14="http://schemas.microsoft.com/office/powerpoint/2010/main" val="3581280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130026"/>
          </a:xfrm>
        </p:spPr>
        <p:txBody>
          <a:bodyPr/>
          <a:lstStyle/>
          <a:p>
            <a:endParaRPr lang="en-US" dirty="0"/>
          </a:p>
        </p:txBody>
      </p:sp>
      <p:sp>
        <p:nvSpPr>
          <p:cNvPr id="3" name="Espace réservé du contenu 2"/>
          <p:cNvSpPr>
            <a:spLocks noGrp="1"/>
          </p:cNvSpPr>
          <p:nvPr>
            <p:ph idx="1"/>
          </p:nvPr>
        </p:nvSpPr>
        <p:spPr>
          <a:xfrm>
            <a:off x="457200" y="476672"/>
            <a:ext cx="7620000" cy="5924128"/>
          </a:xfrm>
        </p:spPr>
        <p:txBody>
          <a:bodyPr/>
          <a:lstStyle/>
          <a:p>
            <a:r>
              <a:rPr lang="en-US" dirty="0" smtClean="0"/>
              <a:t>Holism considers </a:t>
            </a:r>
            <a:r>
              <a:rPr lang="en-US" dirty="0"/>
              <a:t>certain aspects of consciousness – those aspects that can be related to collective beliefs (for example, shared ethical standpoints) – as mere epiphenomena of an external </a:t>
            </a:r>
            <a:r>
              <a:rPr lang="en-US" dirty="0" smtClean="0"/>
              <a:t>reality (e.g. the economic structure, the socio-cultural system)</a:t>
            </a:r>
          </a:p>
          <a:p>
            <a:endParaRPr lang="en-US" dirty="0"/>
          </a:p>
          <a:p>
            <a:r>
              <a:rPr lang="en-US" dirty="0" smtClean="0"/>
              <a:t>HOLISM is a sociological variant of behaviorism</a:t>
            </a:r>
          </a:p>
          <a:p>
            <a:endParaRPr lang="en-US" dirty="0" smtClean="0"/>
          </a:p>
          <a:p>
            <a:r>
              <a:rPr lang="en-US" dirty="0"/>
              <a:t>If the mind is both an interpretative device (which build selectively the world in the light of a shifting horizon) and a complex self-organizing system that cannot be explained in deterministic terms, holism is mistaken </a:t>
            </a:r>
            <a:endParaRPr lang="en-US" dirty="0" smtClean="0"/>
          </a:p>
          <a:p>
            <a:endParaRPr lang="en-US" dirty="0"/>
          </a:p>
          <a:p>
            <a:r>
              <a:rPr lang="en-US" dirty="0" smtClean="0"/>
              <a:t>Hayek: my </a:t>
            </a:r>
            <a:r>
              <a:rPr lang="en-US" dirty="0"/>
              <a:t>explanation of mind “is … of the greatest importance for all the disciplines which aim at an understanding and interpretation of human action</a:t>
            </a:r>
            <a:r>
              <a:rPr lang="en-US" dirty="0" smtClean="0"/>
              <a:t>”</a:t>
            </a:r>
            <a:endParaRPr lang="en-US" dirty="0"/>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29</a:t>
            </a:fld>
            <a:endParaRPr lang="en-US"/>
          </a:p>
        </p:txBody>
      </p:sp>
    </p:spTree>
    <p:extLst>
      <p:ext uri="{BB962C8B-B14F-4D97-AF65-F5344CB8AC3E}">
        <p14:creationId xmlns:p14="http://schemas.microsoft.com/office/powerpoint/2010/main" val="2461297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58018"/>
          </a:xfrm>
        </p:spPr>
        <p:txBody>
          <a:bodyPr/>
          <a:lstStyle/>
          <a:p>
            <a:endParaRPr lang="en-US" dirty="0"/>
          </a:p>
        </p:txBody>
      </p:sp>
      <p:sp>
        <p:nvSpPr>
          <p:cNvPr id="3" name="Espace réservé du contenu 2"/>
          <p:cNvSpPr>
            <a:spLocks noGrp="1"/>
          </p:cNvSpPr>
          <p:nvPr>
            <p:ph idx="1"/>
          </p:nvPr>
        </p:nvSpPr>
        <p:spPr>
          <a:xfrm>
            <a:off x="395536" y="404664"/>
            <a:ext cx="7681664" cy="6264696"/>
          </a:xfrm>
        </p:spPr>
        <p:txBody>
          <a:bodyPr/>
          <a:lstStyle/>
          <a:p>
            <a:r>
              <a:rPr lang="en-US" dirty="0" smtClean="0"/>
              <a:t>In TSO </a:t>
            </a:r>
            <a:r>
              <a:rPr lang="en-US" dirty="0"/>
              <a:t>Hayek </a:t>
            </a:r>
            <a:r>
              <a:rPr lang="en-US" dirty="0" smtClean="0"/>
              <a:t>criticized </a:t>
            </a:r>
            <a:r>
              <a:rPr lang="en-US" dirty="0"/>
              <a:t>Marxist sociology of knowledge </a:t>
            </a:r>
            <a:r>
              <a:rPr lang="en-US" dirty="0" smtClean="0"/>
              <a:t>(which </a:t>
            </a:r>
            <a:r>
              <a:rPr lang="en-US" dirty="0"/>
              <a:t>is a form of </a:t>
            </a:r>
            <a:r>
              <a:rPr lang="en-US" dirty="0" smtClean="0"/>
              <a:t>holism: it explains collective beliefs in terms of economic determinism)</a:t>
            </a:r>
          </a:p>
          <a:p>
            <a:endParaRPr lang="en-US" dirty="0"/>
          </a:p>
          <a:p>
            <a:r>
              <a:rPr lang="en-US" dirty="0" smtClean="0"/>
              <a:t>Hayek: if my conception </a:t>
            </a:r>
            <a:r>
              <a:rPr lang="en-US" dirty="0"/>
              <a:t>of mind </a:t>
            </a:r>
            <a:r>
              <a:rPr lang="en-US" dirty="0" smtClean="0"/>
              <a:t>is correct</a:t>
            </a:r>
            <a:r>
              <a:rPr lang="en-US" dirty="0"/>
              <a:t>, it would appear that the whole aim of Marxist sociology of knowledge </a:t>
            </a:r>
            <a:r>
              <a:rPr lang="en-US" dirty="0" smtClean="0"/>
              <a:t>is “fundamentally </a:t>
            </a:r>
            <a:r>
              <a:rPr lang="en-US" dirty="0"/>
              <a:t>misconceived” </a:t>
            </a:r>
            <a:endParaRPr lang="en-US" dirty="0" smtClean="0"/>
          </a:p>
          <a:p>
            <a:endParaRPr lang="en-US" dirty="0"/>
          </a:p>
          <a:p>
            <a:r>
              <a:rPr lang="en-US" dirty="0" smtClean="0"/>
              <a:t>Marxist </a:t>
            </a:r>
            <a:r>
              <a:rPr lang="en-US" dirty="0"/>
              <a:t>sociology of knowledge, Hayek wrote, “aims at precisely” that kind of heteronomous and mechanical “explanation of mental phenomena … which we have tried to show to be impossible” </a:t>
            </a:r>
            <a:endParaRPr lang="en-US" dirty="0" smtClean="0"/>
          </a:p>
          <a:p>
            <a:endParaRPr lang="en-US" dirty="0"/>
          </a:p>
          <a:p>
            <a:r>
              <a:rPr lang="en-US" dirty="0"/>
              <a:t>This kind of criticism can be levelled also </a:t>
            </a:r>
            <a:r>
              <a:rPr lang="en-US" dirty="0" err="1"/>
              <a:t>agaisnt</a:t>
            </a:r>
            <a:r>
              <a:rPr lang="en-US" dirty="0"/>
              <a:t> the cultural variant of Holism (</a:t>
            </a:r>
            <a:r>
              <a:rPr lang="en-US" dirty="0" smtClean="0"/>
              <a:t>e.g. </a:t>
            </a:r>
            <a:r>
              <a:rPr lang="en-US" dirty="0"/>
              <a:t>Durkheim’s socio-cultural determinism). </a:t>
            </a:r>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30</a:t>
            </a:fld>
            <a:endParaRPr lang="en-US"/>
          </a:p>
        </p:txBody>
      </p:sp>
    </p:spTree>
    <p:extLst>
      <p:ext uri="{BB962C8B-B14F-4D97-AF65-F5344CB8AC3E}">
        <p14:creationId xmlns:p14="http://schemas.microsoft.com/office/powerpoint/2010/main" val="2202757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620000" cy="71726"/>
          </a:xfrm>
        </p:spPr>
        <p:txBody>
          <a:bodyPr/>
          <a:lstStyle/>
          <a:p>
            <a:endParaRPr lang="en-US" dirty="0"/>
          </a:p>
        </p:txBody>
      </p:sp>
      <p:sp>
        <p:nvSpPr>
          <p:cNvPr id="3" name="Espace réservé du contenu 2"/>
          <p:cNvSpPr>
            <a:spLocks noGrp="1"/>
          </p:cNvSpPr>
          <p:nvPr>
            <p:ph idx="1"/>
          </p:nvPr>
        </p:nvSpPr>
        <p:spPr>
          <a:xfrm>
            <a:off x="457200" y="476672"/>
            <a:ext cx="7620000" cy="5924128"/>
          </a:xfrm>
        </p:spPr>
        <p:txBody>
          <a:bodyPr/>
          <a:lstStyle/>
          <a:p>
            <a:r>
              <a:rPr lang="en-US" dirty="0"/>
              <a:t>Hayek’s analysis of the sensory order implies a defense of what he calls “a ‘</a:t>
            </a:r>
            <a:r>
              <a:rPr lang="en-US" dirty="0" err="1"/>
              <a:t>verstehende</a:t>
            </a:r>
            <a:r>
              <a:rPr lang="en-US" dirty="0"/>
              <a:t>’ psychology</a:t>
            </a:r>
            <a:r>
              <a:rPr lang="en-US" dirty="0" smtClean="0"/>
              <a:t>” (such </a:t>
            </a:r>
            <a:r>
              <a:rPr lang="en-US" dirty="0"/>
              <a:t>a psychology assumes that it is necessary to “understand” the meaning attached to human </a:t>
            </a:r>
            <a:r>
              <a:rPr lang="en-US" dirty="0" smtClean="0"/>
              <a:t>action)</a:t>
            </a:r>
          </a:p>
          <a:p>
            <a:endParaRPr lang="en-US" dirty="0"/>
          </a:p>
          <a:p>
            <a:r>
              <a:rPr lang="en-US" dirty="0" smtClean="0"/>
              <a:t>This </a:t>
            </a:r>
            <a:r>
              <a:rPr lang="en-US" dirty="0"/>
              <a:t>meaning cannot be determined be the environment: “to us a particular human action can ever be recognizable as the necessary result of a particular set of … circumstances” </a:t>
            </a:r>
            <a:endParaRPr lang="en-US" dirty="0" smtClean="0"/>
          </a:p>
          <a:p>
            <a:endParaRPr lang="en-US" dirty="0"/>
          </a:p>
          <a:p>
            <a:r>
              <a:rPr lang="en-US" dirty="0" smtClean="0"/>
              <a:t>Hayek: my </a:t>
            </a:r>
            <a:r>
              <a:rPr lang="en-US" dirty="0"/>
              <a:t>theory of mind </a:t>
            </a:r>
            <a:r>
              <a:rPr lang="en-US" dirty="0" smtClean="0"/>
              <a:t>undermines </a:t>
            </a:r>
            <a:r>
              <a:rPr lang="en-US" dirty="0"/>
              <a:t>“the belief that we can … possess some … knowledge about how [human beliefs are] conditioned and determined” </a:t>
            </a:r>
            <a:endParaRPr lang="en-US" dirty="0" smtClean="0"/>
          </a:p>
          <a:p>
            <a:endParaRPr lang="en-US" dirty="0"/>
          </a:p>
          <a:p>
            <a:endParaRPr lang="en-US" dirty="0"/>
          </a:p>
        </p:txBody>
      </p:sp>
      <p:sp>
        <p:nvSpPr>
          <p:cNvPr id="4" name="Espace réservé du numéro de diapositive 3"/>
          <p:cNvSpPr>
            <a:spLocks noGrp="1"/>
          </p:cNvSpPr>
          <p:nvPr>
            <p:ph type="sldNum" sz="quarter" idx="12"/>
          </p:nvPr>
        </p:nvSpPr>
        <p:spPr/>
        <p:txBody>
          <a:bodyPr/>
          <a:lstStyle/>
          <a:p>
            <a:fld id="{E3420520-329C-4A5C-A0C5-1DB01894310D}" type="slidenum">
              <a:rPr lang="en-US" smtClean="0"/>
              <a:t>31</a:t>
            </a:fld>
            <a:endParaRPr lang="en-US"/>
          </a:p>
        </p:txBody>
      </p:sp>
    </p:spTree>
    <p:extLst>
      <p:ext uri="{BB962C8B-B14F-4D97-AF65-F5344CB8AC3E}">
        <p14:creationId xmlns:p14="http://schemas.microsoft.com/office/powerpoint/2010/main" val="3609702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tiguïté">
  <a:themeElements>
    <a:clrScheme name="Personnalisé 1">
      <a:dk1>
        <a:sysClr val="windowText" lastClr="000000"/>
      </a:dk1>
      <a:lt1>
        <a:sysClr val="window" lastClr="FFFFFF"/>
      </a:lt1>
      <a:dk2>
        <a:srgbClr val="FFFFFF"/>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ntiguïté">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3290</TotalTime>
  <Words>3043</Words>
  <Application>Microsoft Office PowerPoint</Application>
  <PresentationFormat>Affichage à l'écran (4:3)</PresentationFormat>
  <Paragraphs>232</Paragraphs>
  <Slides>31</Slides>
  <Notes>0</Notes>
  <HiddenSlides>0</HiddenSlides>
  <MMClips>0</MMClips>
  <ScaleCrop>false</ScaleCrop>
  <HeadingPairs>
    <vt:vector size="4" baseType="variant">
      <vt:variant>
        <vt:lpstr>Thème</vt:lpstr>
      </vt:variant>
      <vt:variant>
        <vt:i4>1</vt:i4>
      </vt:variant>
      <vt:variant>
        <vt:lpstr>Titres des diapositives</vt:lpstr>
      </vt:variant>
      <vt:variant>
        <vt:i4>31</vt:i4>
      </vt:variant>
    </vt:vector>
  </HeadingPairs>
  <TitlesOfParts>
    <vt:vector size="32" baseType="lpstr">
      <vt:lpstr>Contiguïté</vt:lpstr>
      <vt:lpstr>Sensory Order and Methodological Individualism</vt:lpstr>
      <vt:lpstr>Présentation PowerPoint</vt:lpstr>
      <vt:lpstr>MI vs HOLISM</vt:lpstr>
      <vt:lpstr>Présentation PowerPoint</vt:lpstr>
      <vt:lpstr>Présentation PowerPoint</vt:lpstr>
      <vt:lpstr>Présentation PowerPoint</vt:lpstr>
      <vt:lpstr>Présentation PowerPoint</vt:lpstr>
      <vt:lpstr>Hayek and Gadamer</vt:lpstr>
      <vt:lpstr>Présentation PowerPoint</vt:lpstr>
      <vt:lpstr>Présentation PowerPoint</vt:lpstr>
      <vt:lpstr>Présentation PowerPoint</vt:lpstr>
      <vt:lpstr>Présentation PowerPoint</vt:lpstr>
      <vt:lpstr>Présentation PowerPoint</vt:lpstr>
      <vt:lpstr>Sensory Order and Subjective Theory of Value</vt:lpstr>
      <vt:lpstr>Présentation PowerPoint</vt:lpstr>
      <vt:lpstr>Sensory Order and Distributed Knowledge</vt:lpstr>
      <vt:lpstr>Présentation PowerPoint</vt:lpstr>
      <vt:lpstr>Sensory Order and Autonomy</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HAYEK AS A METHODOLOGICAL INDIVIDUALIST</dc:title>
  <dc:creator>Francesco</dc:creator>
  <cp:lastModifiedBy>Francesco</cp:lastModifiedBy>
  <cp:revision>74</cp:revision>
  <dcterms:created xsi:type="dcterms:W3CDTF">2016-04-14T03:05:36Z</dcterms:created>
  <dcterms:modified xsi:type="dcterms:W3CDTF">2016-04-29T06:48:10Z</dcterms:modified>
</cp:coreProperties>
</file>